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4" r:id="rId8"/>
    <p:sldId id="261" r:id="rId9"/>
    <p:sldId id="263" r:id="rId10"/>
    <p:sldId id="265" r:id="rId11"/>
    <p:sldId id="266" r:id="rId12"/>
    <p:sldId id="267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5" d="100"/>
          <a:sy n="85" d="100"/>
        </p:scale>
        <p:origin x="590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15128" y="1788454"/>
            <a:ext cx="8361229" cy="2098226"/>
          </a:xfrm>
        </p:spPr>
        <p:txBody>
          <a:bodyPr anchor="b">
            <a:noAutofit/>
          </a:bodyPr>
          <a:lstStyle>
            <a:lvl1pPr algn="ct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79906" y="3956279"/>
            <a:ext cx="6831673" cy="1086237"/>
          </a:xfrm>
        </p:spPr>
        <p:txBody>
          <a:bodyPr>
            <a:normAutofit/>
          </a:bodyPr>
          <a:lstStyle>
            <a:lvl1pPr marL="0" indent="0" algn="ct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3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52858" y="6453386"/>
            <a:ext cx="1607944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2/1/2022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054" y="6453386"/>
            <a:ext cx="7023377" cy="404614"/>
          </a:xfrm>
        </p:spPr>
        <p:txBody>
          <a:bodyPr/>
          <a:lstStyle>
            <a:lvl1pPr algn="ctr">
              <a:defRPr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‹nr.›</a:t>
            </a:fld>
            <a:endParaRPr lang="en-US" dirty="0"/>
          </a:p>
        </p:txBody>
      </p:sp>
      <p:grpSp>
        <p:nvGrpSpPr>
          <p:cNvPr id="7" name="Group 6"/>
          <p:cNvGrpSpPr/>
          <p:nvPr/>
        </p:nvGrpSpPr>
        <p:grpSpPr>
          <a:xfrm>
            <a:off x="752858" y="744469"/>
            <a:ext cx="10674117" cy="5349671"/>
            <a:chOff x="752858" y="744469"/>
            <a:chExt cx="10674117" cy="5349671"/>
          </a:xfrm>
        </p:grpSpPr>
        <p:sp>
          <p:nvSpPr>
            <p:cNvPr id="11" name="Freeform 6"/>
            <p:cNvSpPr/>
            <p:nvPr/>
          </p:nvSpPr>
          <p:spPr bwMode="auto">
            <a:xfrm>
              <a:off x="8151962" y="1685652"/>
              <a:ext cx="3275013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126"/>
                  </a:lnTo>
                  <a:lnTo>
                    <a:pt x="8761" y="912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4" name="Freeform 6"/>
            <p:cNvSpPr/>
            <p:nvPr/>
          </p:nvSpPr>
          <p:spPr bwMode="auto">
            <a:xfrm flipH="1" flipV="1">
              <a:off x="752858" y="744469"/>
              <a:ext cx="3275668" cy="4408488"/>
            </a:xfrm>
            <a:custGeom>
              <a:avLst/>
              <a:gdLst/>
              <a:ahLst/>
              <a:cxnLst/>
              <a:rect l="l" t="t" r="r" b="b"/>
              <a:pathLst>
                <a:path w="10002" h="10000">
                  <a:moveTo>
                    <a:pt x="8763" y="0"/>
                  </a:moveTo>
                  <a:lnTo>
                    <a:pt x="10002" y="0"/>
                  </a:lnTo>
                  <a:lnTo>
                    <a:pt x="10002" y="10000"/>
                  </a:lnTo>
                  <a:lnTo>
                    <a:pt x="2" y="10000"/>
                  </a:lnTo>
                  <a:cubicBezTo>
                    <a:pt x="-2" y="9698"/>
                    <a:pt x="4" y="9427"/>
                    <a:pt x="0" y="9125"/>
                  </a:cubicBezTo>
                  <a:lnTo>
                    <a:pt x="8763" y="9128"/>
                  </a:lnTo>
                  <a:lnTo>
                    <a:pt x="8763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2295525"/>
            <a:ext cx="9601200" cy="357187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2/1/2022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596561" y="624156"/>
            <a:ext cx="1565766" cy="52432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624156"/>
            <a:ext cx="8179641" cy="52432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2/1/2022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2/1/2022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025" y="1301360"/>
            <a:ext cx="9612971" cy="2852737"/>
          </a:xfrm>
        </p:spPr>
        <p:txBody>
          <a:bodyPr anchor="b">
            <a:normAutofit/>
          </a:bodyPr>
          <a:lstStyle>
            <a:lvl1pPr algn="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5025" y="4216328"/>
            <a:ext cx="9612971" cy="1143324"/>
          </a:xfrm>
        </p:spPr>
        <p:txBody>
          <a:bodyPr/>
          <a:lstStyle>
            <a:lvl1pPr marL="0" indent="0" algn="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8908" y="6453386"/>
            <a:ext cx="162240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2/1/2022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312" y="6453386"/>
            <a:ext cx="7023377" cy="404614"/>
          </a:xfrm>
        </p:spPr>
        <p:txBody>
          <a:bodyPr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‹nr.›</a:t>
            </a:fld>
            <a:endParaRPr lang="en-US" dirty="0"/>
          </a:p>
        </p:txBody>
      </p:sp>
      <p:sp>
        <p:nvSpPr>
          <p:cNvPr id="7" name="Freeform 6" title="Crop Mark"/>
          <p:cNvSpPr/>
          <p:nvPr/>
        </p:nvSpPr>
        <p:spPr bwMode="auto">
          <a:xfrm>
            <a:off x="8151962" y="1685652"/>
            <a:ext cx="3275013" cy="4408488"/>
          </a:xfrm>
          <a:custGeom>
            <a:avLst/>
            <a:gdLst/>
            <a:ahLst/>
            <a:cxnLst/>
            <a:rect l="0" t="0" r="r" b="b"/>
            <a:pathLst>
              <a:path w="4125" h="5554">
                <a:moveTo>
                  <a:pt x="3614" y="0"/>
                </a:moveTo>
                <a:lnTo>
                  <a:pt x="4125" y="0"/>
                </a:lnTo>
                <a:lnTo>
                  <a:pt x="4125" y="5554"/>
                </a:lnTo>
                <a:lnTo>
                  <a:pt x="0" y="5554"/>
                </a:lnTo>
                <a:lnTo>
                  <a:pt x="0" y="5074"/>
                </a:lnTo>
                <a:lnTo>
                  <a:pt x="3614" y="5074"/>
                </a:lnTo>
                <a:lnTo>
                  <a:pt x="3614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1600" y="2285999"/>
            <a:ext cx="4447786" cy="3581401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25403" y="2285999"/>
            <a:ext cx="4447786" cy="3581401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2/1/2022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71600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5014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25014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2/1/2022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2/1/2022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2/1/2022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Autofit/>
          </a:bodyPr>
          <a:lstStyle>
            <a:lvl1pPr>
              <a:lnSpc>
                <a:spcPct val="84000"/>
              </a:lnSpc>
              <a:defRPr sz="4800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56020" y="685801"/>
            <a:ext cx="5212080" cy="517525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6344"/>
            <a:ext cx="3855720" cy="3011056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2/1/2022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‹nr.›</a:t>
            </a:fld>
            <a:endParaRPr lang="en-US" dirty="0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rmAutofit/>
          </a:bodyPr>
          <a:lstStyle>
            <a:lvl1pPr>
              <a:lnSpc>
                <a:spcPct val="84000"/>
              </a:lnSpc>
              <a:defRPr sz="48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532120" y="0"/>
            <a:ext cx="6659880" cy="6857999"/>
          </a:xfrm>
        </p:spPr>
        <p:txBody>
          <a:bodyPr anchor="t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5968"/>
            <a:ext cx="3855720" cy="3011432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2/1/2022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‹nr.›</a:t>
            </a:fld>
            <a:endParaRPr lang="en-US" dirty="0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2">
                <a:lumMod val="40000"/>
                <a:lumOff val="60000"/>
              </a:schemeClr>
            </a:gs>
            <a:gs pos="46000">
              <a:schemeClr val="accent2">
                <a:lumMod val="95000"/>
                <a:lumOff val="5000"/>
              </a:schemeClr>
            </a:gs>
            <a:gs pos="100000">
              <a:schemeClr val="accent2">
                <a:lumMod val="60000"/>
              </a:schemeClr>
            </a:gs>
          </a:gsLst>
          <a:path path="circle">
            <a:fillToRect l="50000" t="130000" r="50000" b="-3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286000"/>
            <a:ext cx="9601200" cy="3581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390650" y="6453386"/>
            <a:ext cx="120457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2/1/2022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93564" y="6453386"/>
            <a:ext cx="6280830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472736" y="6453386"/>
            <a:ext cx="159629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‹nr.›</a:t>
            </a:fld>
            <a:endParaRPr lang="en-US" dirty="0"/>
          </a:p>
        </p:txBody>
      </p:sp>
      <p:sp>
        <p:nvSpPr>
          <p:cNvPr id="9" name="Rectangle 8" title="Side bar"/>
          <p:cNvSpPr/>
          <p:nvPr/>
        </p:nvSpPr>
        <p:spPr>
          <a:xfrm>
            <a:off x="47809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89000"/>
        </a:lnSpc>
        <a:spcBef>
          <a:spcPct val="0"/>
        </a:spcBef>
        <a:buNone/>
        <a:defRPr sz="4400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84048" indent="-384048" algn="l" defTabSz="914400" rtl="0" eaLnBrk="1" latinLnBrk="0" hangingPunct="1">
        <a:lnSpc>
          <a:spcPct val="94000"/>
        </a:lnSpc>
        <a:spcBef>
          <a:spcPts val="1000"/>
        </a:spcBef>
        <a:spcAft>
          <a:spcPts val="200"/>
        </a:spcAft>
        <a:buFont typeface="Franklin Gothic Book" panose="020B0503020102020204" pitchFamily="34" charset="0"/>
        <a:buChar char="■"/>
        <a:defRPr sz="200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914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2000" i="1" kern="1200" baseline="0">
          <a:solidFill>
            <a:schemeClr val="tx2"/>
          </a:solidFill>
          <a:latin typeface="+mn-lt"/>
          <a:ea typeface="+mn-ea"/>
          <a:cs typeface="+mn-cs"/>
        </a:defRPr>
      </a:lvl2pPr>
      <a:lvl3pPr marL="1371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1828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800" i="1" kern="1200" baseline="0">
          <a:solidFill>
            <a:schemeClr val="tx2"/>
          </a:solidFill>
          <a:latin typeface="+mn-lt"/>
          <a:ea typeface="+mn-ea"/>
          <a:cs typeface="+mn-cs"/>
        </a:defRPr>
      </a:lvl4pPr>
      <a:lvl5pPr marL="22860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27432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600" i="1" kern="1200" baseline="0">
          <a:solidFill>
            <a:schemeClr val="tx2"/>
          </a:solidFill>
          <a:latin typeface="+mn-lt"/>
          <a:ea typeface="+mn-ea"/>
          <a:cs typeface="+mn-cs"/>
        </a:defRPr>
      </a:lvl6pPr>
      <a:lvl7pPr marL="3200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3657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400" i="1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4114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3" orient="horz" pos="1368">
          <p15:clr>
            <a:srgbClr val="F26B43"/>
          </p15:clr>
        </p15:guide>
        <p15:guide id="4" orient="horz" pos="1440">
          <p15:clr>
            <a:srgbClr val="F26B43"/>
          </p15:clr>
        </p15:guide>
        <p15:guide id="6" orient="horz" pos="3696">
          <p15:clr>
            <a:srgbClr val="F26B43"/>
          </p15:clr>
        </p15:guide>
        <p15:guide id="7" orient="horz" pos="432">
          <p15:clr>
            <a:srgbClr val="F26B43"/>
          </p15:clr>
        </p15:guide>
        <p15:guide id="8" orient="horz" pos="1512">
          <p15:clr>
            <a:srgbClr val="F26B43"/>
          </p15:clr>
        </p15:guide>
        <p15:guide id="9" pos="6912">
          <p15:clr>
            <a:srgbClr val="F26B43"/>
          </p15:clr>
        </p15:guide>
        <p15:guide id="10" pos="936">
          <p15:clr>
            <a:srgbClr val="F26B43"/>
          </p15:clr>
        </p15:guide>
        <p15:guide id="11" pos="86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7CDF58-FC1D-4922-A5CD-1582A961567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4400" dirty="0"/>
              <a:t>Ritual Techniques:</a:t>
            </a:r>
            <a:br>
              <a:rPr lang="en-US" sz="4400" dirty="0"/>
            </a:br>
            <a:r>
              <a:rPr lang="en-US" sz="4400" dirty="0"/>
              <a:t>New Openings in Ritual and Liturgical Studies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C29F27B-664C-4E48-B732-5A2036C9762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3600" dirty="0" err="1">
                <a:latin typeface="Aldhabi" panose="020B0604020202020204" pitchFamily="2" charset="-78"/>
                <a:cs typeface="Aldhabi" panose="020B0604020202020204" pitchFamily="2" charset="-78"/>
              </a:rPr>
              <a:t>IRiLiS</a:t>
            </a:r>
            <a:r>
              <a:rPr lang="en-US" sz="3600" dirty="0">
                <a:latin typeface="Aldhabi" panose="020B0604020202020204" pitchFamily="2" charset="-78"/>
                <a:cs typeface="Aldhabi" panose="020B0604020202020204" pitchFamily="2" charset="-78"/>
              </a:rPr>
              <a:t>, Ad </a:t>
            </a:r>
            <a:r>
              <a:rPr lang="en-US" sz="3600" dirty="0" err="1">
                <a:latin typeface="Aldhabi" panose="020B0604020202020204" pitchFamily="2" charset="-78"/>
                <a:cs typeface="Aldhabi" panose="020B0604020202020204" pitchFamily="2" charset="-78"/>
              </a:rPr>
              <a:t>multos</a:t>
            </a:r>
            <a:r>
              <a:rPr lang="en-US" sz="3600" dirty="0">
                <a:latin typeface="Aldhabi" panose="020B0604020202020204" pitchFamily="2" charset="-78"/>
                <a:cs typeface="Aldhabi" panose="020B0604020202020204" pitchFamily="2" charset="-78"/>
              </a:rPr>
              <a:t> </a:t>
            </a:r>
            <a:r>
              <a:rPr lang="en-US" sz="3600" dirty="0" err="1">
                <a:latin typeface="Aldhabi" panose="020B0604020202020204" pitchFamily="2" charset="-78"/>
                <a:cs typeface="Aldhabi" panose="020B0604020202020204" pitchFamily="2" charset="-78"/>
              </a:rPr>
              <a:t>annos</a:t>
            </a:r>
            <a:r>
              <a:rPr lang="en-US" sz="3600" dirty="0">
                <a:latin typeface="Aldhabi" panose="020B0604020202020204" pitchFamily="2" charset="-78"/>
                <a:cs typeface="Aldhabi" panose="020B0604020202020204" pitchFamily="2" charset="-78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412180448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77297D30-0685-4565-9C50-6A26984C5589}"/>
              </a:ext>
            </a:extLst>
          </p:cNvPr>
          <p:cNvCxnSpPr>
            <a:cxnSpLocks/>
          </p:cNvCxnSpPr>
          <p:nvPr/>
        </p:nvCxnSpPr>
        <p:spPr>
          <a:xfrm>
            <a:off x="4758431" y="284085"/>
            <a:ext cx="3409025" cy="355106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C1E5EA3B-D832-4290-A8FE-13C138650FB1}"/>
              </a:ext>
            </a:extLst>
          </p:cNvPr>
          <p:cNvCxnSpPr>
            <a:cxnSpLocks/>
          </p:cNvCxnSpPr>
          <p:nvPr/>
        </p:nvCxnSpPr>
        <p:spPr>
          <a:xfrm>
            <a:off x="1233996" y="1988598"/>
            <a:ext cx="3906175" cy="392393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164B268C-2B8D-422F-BEC0-F7E7E84583BB}"/>
              </a:ext>
            </a:extLst>
          </p:cNvPr>
          <p:cNvCxnSpPr/>
          <p:nvPr/>
        </p:nvCxnSpPr>
        <p:spPr>
          <a:xfrm>
            <a:off x="1331650" y="3249227"/>
            <a:ext cx="2432482" cy="2539014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0101C9C6-5624-491F-BCB4-073FCF5311D8}"/>
              </a:ext>
            </a:extLst>
          </p:cNvPr>
          <p:cNvCxnSpPr>
            <a:cxnSpLocks/>
          </p:cNvCxnSpPr>
          <p:nvPr/>
        </p:nvCxnSpPr>
        <p:spPr>
          <a:xfrm flipH="1" flipV="1">
            <a:off x="5974672" y="514905"/>
            <a:ext cx="2112886" cy="2130642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0FD031B3-F3F5-400C-A35D-4346BF0CE627}"/>
              </a:ext>
            </a:extLst>
          </p:cNvPr>
          <p:cNvCxnSpPr>
            <a:cxnSpLocks/>
          </p:cNvCxnSpPr>
          <p:nvPr/>
        </p:nvCxnSpPr>
        <p:spPr>
          <a:xfrm>
            <a:off x="3870665" y="1429306"/>
            <a:ext cx="1438182" cy="1464815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AE05694C-3385-4A80-B644-D2C5DBE3F511}"/>
              </a:ext>
            </a:extLst>
          </p:cNvPr>
          <p:cNvCxnSpPr>
            <a:cxnSpLocks/>
          </p:cNvCxnSpPr>
          <p:nvPr/>
        </p:nvCxnSpPr>
        <p:spPr>
          <a:xfrm>
            <a:off x="3302493" y="1890944"/>
            <a:ext cx="1376040" cy="1438182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ABD60299-9BB6-4AC3-B4AA-6CD1D0E3FD07}"/>
              </a:ext>
            </a:extLst>
          </p:cNvPr>
          <p:cNvCxnSpPr>
            <a:cxnSpLocks/>
          </p:cNvCxnSpPr>
          <p:nvPr/>
        </p:nvCxnSpPr>
        <p:spPr>
          <a:xfrm flipH="1">
            <a:off x="4696289" y="2894121"/>
            <a:ext cx="541536" cy="435005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50A50B15-D5B8-4756-B7F1-EB61A9307FDD}"/>
              </a:ext>
            </a:extLst>
          </p:cNvPr>
          <p:cNvCxnSpPr/>
          <p:nvPr/>
        </p:nvCxnSpPr>
        <p:spPr>
          <a:xfrm flipH="1">
            <a:off x="3302493" y="1429306"/>
            <a:ext cx="568172" cy="46163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1BFDC395-37F1-42D8-B870-A519F6ABB8DE}"/>
              </a:ext>
            </a:extLst>
          </p:cNvPr>
          <p:cNvCxnSpPr>
            <a:cxnSpLocks/>
          </p:cNvCxnSpPr>
          <p:nvPr/>
        </p:nvCxnSpPr>
        <p:spPr>
          <a:xfrm>
            <a:off x="7972148" y="4953740"/>
            <a:ext cx="603681" cy="594804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C28290B4-0C11-4AF4-AAC4-39F319EE8373}"/>
              </a:ext>
            </a:extLst>
          </p:cNvPr>
          <p:cNvCxnSpPr/>
          <p:nvPr/>
        </p:nvCxnSpPr>
        <p:spPr>
          <a:xfrm flipH="1">
            <a:off x="7031115" y="4953740"/>
            <a:ext cx="941033" cy="834501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274D3E58-B5DE-4E7E-BC93-B9380FB611C2}"/>
              </a:ext>
            </a:extLst>
          </p:cNvPr>
          <p:cNvCxnSpPr/>
          <p:nvPr/>
        </p:nvCxnSpPr>
        <p:spPr>
          <a:xfrm>
            <a:off x="7031115" y="5788241"/>
            <a:ext cx="656947" cy="64807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722B784D-1B21-457E-AD3F-D9217575B2EC}"/>
              </a:ext>
            </a:extLst>
          </p:cNvPr>
          <p:cNvCxnSpPr>
            <a:cxnSpLocks/>
          </p:cNvCxnSpPr>
          <p:nvPr/>
        </p:nvCxnSpPr>
        <p:spPr>
          <a:xfrm flipH="1">
            <a:off x="7688062" y="5548544"/>
            <a:ext cx="867793" cy="834501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3D684FE4-4EF9-411D-A4DB-CC2562581C92}"/>
              </a:ext>
            </a:extLst>
          </p:cNvPr>
          <p:cNvCxnSpPr>
            <a:cxnSpLocks/>
          </p:cNvCxnSpPr>
          <p:nvPr/>
        </p:nvCxnSpPr>
        <p:spPr>
          <a:xfrm>
            <a:off x="7688062" y="5619565"/>
            <a:ext cx="284086" cy="292963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508F8506-E26F-4EC6-B3B4-71DC64BB8E45}"/>
              </a:ext>
            </a:extLst>
          </p:cNvPr>
          <p:cNvCxnSpPr/>
          <p:nvPr/>
        </p:nvCxnSpPr>
        <p:spPr>
          <a:xfrm flipH="1">
            <a:off x="7688062" y="5619565"/>
            <a:ext cx="284086" cy="292963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0511655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>
            <a:extLst>
              <a:ext uri="{FF2B5EF4-FFF2-40B4-BE49-F238E27FC236}">
                <a16:creationId xmlns:a16="http://schemas.microsoft.com/office/drawing/2014/main" id="{624E16E8-84BF-4D4C-A746-2537B1C159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752858" y="744469"/>
            <a:ext cx="10674117" cy="5349671"/>
            <a:chOff x="752858" y="744469"/>
            <a:chExt cx="10674117" cy="5349671"/>
          </a:xfrm>
        </p:grpSpPr>
        <p:sp>
          <p:nvSpPr>
            <p:cNvPr id="14" name="Freeform 6">
              <a:extLst>
                <a:ext uri="{FF2B5EF4-FFF2-40B4-BE49-F238E27FC236}">
                  <a16:creationId xmlns:a16="http://schemas.microsoft.com/office/drawing/2014/main" id="{F890A3A2-97E0-41D2-BD93-30D3DFA7324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151962" y="1685652"/>
              <a:ext cx="3275013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126"/>
                  </a:lnTo>
                  <a:lnTo>
                    <a:pt x="8761" y="912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5" name="Freeform 6">
              <a:extLst>
                <a:ext uri="{FF2B5EF4-FFF2-40B4-BE49-F238E27FC236}">
                  <a16:creationId xmlns:a16="http://schemas.microsoft.com/office/drawing/2014/main" id="{718CB90A-6005-4951-84F5-70B5863EF79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flipH="1" flipV="1">
              <a:off x="752858" y="744469"/>
              <a:ext cx="3275668" cy="4408488"/>
            </a:xfrm>
            <a:custGeom>
              <a:avLst/>
              <a:gdLst/>
              <a:ahLst/>
              <a:cxnLst/>
              <a:rect l="l" t="t" r="r" b="b"/>
              <a:pathLst>
                <a:path w="10002" h="10000">
                  <a:moveTo>
                    <a:pt x="8763" y="0"/>
                  </a:moveTo>
                  <a:lnTo>
                    <a:pt x="10002" y="0"/>
                  </a:lnTo>
                  <a:lnTo>
                    <a:pt x="10002" y="10000"/>
                  </a:lnTo>
                  <a:lnTo>
                    <a:pt x="2" y="10000"/>
                  </a:lnTo>
                  <a:cubicBezTo>
                    <a:pt x="-2" y="9698"/>
                    <a:pt x="4" y="9427"/>
                    <a:pt x="0" y="9125"/>
                  </a:cubicBezTo>
                  <a:lnTo>
                    <a:pt x="8763" y="9128"/>
                  </a:lnTo>
                  <a:lnTo>
                    <a:pt x="8763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</p:grpSp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7BB74091-09FE-44AF-8325-7FE6E175F7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204ECA9-ADDF-4DDF-8AE6-2905D21027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2858" y="4736961"/>
            <a:ext cx="10720685" cy="936769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3000" cap="all"/>
              <a:t>Grave of Caroline, on the reserve of the </a:t>
            </a:r>
            <a:r>
              <a:rPr lang="en-US" sz="3000" i="0" cap="all">
                <a:effectLst/>
              </a:rPr>
              <a:t>Chemawawin Cree Nation, Easterville, MB</a:t>
            </a:r>
            <a:endParaRPr lang="en-US" sz="3000" cap="all"/>
          </a:p>
        </p:txBody>
      </p:sp>
      <p:pic>
        <p:nvPicPr>
          <p:cNvPr id="6" name="Content Placeholder 5" descr="A picture containing sky, outdoor, wooden, deck&#10;&#10;Description automatically generated">
            <a:extLst>
              <a:ext uri="{FF2B5EF4-FFF2-40B4-BE49-F238E27FC236}">
                <a16:creationId xmlns:a16="http://schemas.microsoft.com/office/drawing/2014/main" id="{64B2960D-4C8A-4D66-A85D-13E21E5FEC64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 rotWithShape="1">
          <a:blip r:embed="rId2"/>
          <a:srcRect t="29573" r="2" b="18524"/>
          <a:stretch/>
        </p:blipFill>
        <p:spPr>
          <a:xfrm>
            <a:off x="5996538" y="459326"/>
            <a:ext cx="6050260" cy="4187119"/>
          </a:xfrm>
          <a:prstGeom prst="rect">
            <a:avLst/>
          </a:prstGeom>
        </p:spPr>
      </p:pic>
      <p:pic>
        <p:nvPicPr>
          <p:cNvPr id="8" name="Content Placeholder 7" descr="A picture containing text, outdoor&#10;&#10;Description automatically generated">
            <a:extLst>
              <a:ext uri="{FF2B5EF4-FFF2-40B4-BE49-F238E27FC236}">
                <a16:creationId xmlns:a16="http://schemas.microsoft.com/office/drawing/2014/main" id="{58243768-B5F3-4855-A9CF-4F37994F66B2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3"/>
          <a:srcRect t="6479" r="2" b="2"/>
          <a:stretch/>
        </p:blipFill>
        <p:spPr>
          <a:xfrm>
            <a:off x="145202" y="404510"/>
            <a:ext cx="5840648" cy="4042042"/>
          </a:xfrm>
          <a:prstGeom prst="rect">
            <a:avLst/>
          </a:prstGeom>
        </p:spPr>
      </p:pic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0F30CCEB-94C4-4F72-BA5A-9CEA853022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H="1" flipV="1">
            <a:off x="434936" y="4446551"/>
            <a:ext cx="1957171" cy="1103687"/>
          </a:xfrm>
          <a:custGeom>
            <a:avLst/>
            <a:gdLst>
              <a:gd name="connsiteX0" fmla="*/ 2017702 w 2017702"/>
              <a:gd name="connsiteY0" fmla="*/ 1137821 h 1137821"/>
              <a:gd name="connsiteX1" fmla="*/ 404 w 2017702"/>
              <a:gd name="connsiteY1" fmla="*/ 1137821 h 1137821"/>
              <a:gd name="connsiteX2" fmla="*/ 0 w 2017702"/>
              <a:gd name="connsiteY2" fmla="*/ 900216 h 1137821"/>
              <a:gd name="connsiteX3" fmla="*/ 1767759 w 2017702"/>
              <a:gd name="connsiteY3" fmla="*/ 901031 h 1137821"/>
              <a:gd name="connsiteX4" fmla="*/ 1767759 w 2017702"/>
              <a:gd name="connsiteY4" fmla="*/ 0 h 1137821"/>
              <a:gd name="connsiteX5" fmla="*/ 2017702 w 2017702"/>
              <a:gd name="connsiteY5" fmla="*/ 0 h 11378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017702" h="1137821">
                <a:moveTo>
                  <a:pt x="2017702" y="1137821"/>
                </a:moveTo>
                <a:lnTo>
                  <a:pt x="404" y="1137821"/>
                </a:lnTo>
                <a:cubicBezTo>
                  <a:pt x="-404" y="1055814"/>
                  <a:pt x="807" y="982224"/>
                  <a:pt x="0" y="900216"/>
                </a:cubicBezTo>
                <a:lnTo>
                  <a:pt x="1767759" y="901031"/>
                </a:lnTo>
                <a:lnTo>
                  <a:pt x="1767759" y="0"/>
                </a:lnTo>
                <a:lnTo>
                  <a:pt x="2017702" y="0"/>
                </a:lnTo>
                <a:close/>
              </a:path>
            </a:pathLst>
          </a:custGeom>
          <a:solidFill>
            <a:schemeClr val="tx2">
              <a:alpha val="80000"/>
            </a:schemeClr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0DE1A94F-CC8B-4954-97A7-ADD4F300D6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9796837" y="5311230"/>
            <a:ext cx="2042265" cy="1213486"/>
          </a:xfrm>
          <a:custGeom>
            <a:avLst/>
            <a:gdLst>
              <a:gd name="connsiteX0" fmla="*/ 1844618 w 2105428"/>
              <a:gd name="connsiteY0" fmla="*/ 0 h 1251016"/>
              <a:gd name="connsiteX1" fmla="*/ 2105428 w 2105428"/>
              <a:gd name="connsiteY1" fmla="*/ 0 h 1251016"/>
              <a:gd name="connsiteX2" fmla="*/ 2105428 w 2105428"/>
              <a:gd name="connsiteY2" fmla="*/ 1251016 h 1251016"/>
              <a:gd name="connsiteX3" fmla="*/ 421 w 2105428"/>
              <a:gd name="connsiteY3" fmla="*/ 1251016 h 1251016"/>
              <a:gd name="connsiteX4" fmla="*/ 0 w 2105428"/>
              <a:gd name="connsiteY4" fmla="*/ 1003081 h 1251016"/>
              <a:gd name="connsiteX5" fmla="*/ 1844618 w 2105428"/>
              <a:gd name="connsiteY5" fmla="*/ 1003931 h 12510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105428" h="1251016">
                <a:moveTo>
                  <a:pt x="1844618" y="0"/>
                </a:moveTo>
                <a:lnTo>
                  <a:pt x="2105428" y="0"/>
                </a:lnTo>
                <a:lnTo>
                  <a:pt x="2105428" y="1251016"/>
                </a:lnTo>
                <a:lnTo>
                  <a:pt x="421" y="1251016"/>
                </a:lnTo>
                <a:cubicBezTo>
                  <a:pt x="-421" y="1165443"/>
                  <a:pt x="842" y="1088654"/>
                  <a:pt x="0" y="1003081"/>
                </a:cubicBezTo>
                <a:lnTo>
                  <a:pt x="1844618" y="1003931"/>
                </a:lnTo>
                <a:close/>
              </a:path>
            </a:pathLst>
          </a:custGeom>
          <a:solidFill>
            <a:schemeClr val="tx2">
              <a:alpha val="80000"/>
            </a:schemeClr>
          </a:solidFill>
          <a:ln w="0">
            <a:noFill/>
            <a:prstDash val="solid"/>
            <a:round/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421634323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4C180C-561E-4DDB-B50D-1C20AF92E2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929936"/>
          </a:xfrm>
        </p:spPr>
        <p:txBody>
          <a:bodyPr>
            <a:normAutofit/>
          </a:bodyPr>
          <a:lstStyle/>
          <a:p>
            <a:pPr algn="ctr"/>
            <a:r>
              <a:rPr lang="en-US" sz="3600" dirty="0"/>
              <a:t>Compound word construction in Swampy Cree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4123CD-88F7-46BA-8875-BDEA603589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0" y="1731146"/>
            <a:ext cx="9601200" cy="4136254"/>
          </a:xfrm>
        </p:spPr>
        <p:txBody>
          <a:bodyPr>
            <a:normAutofit/>
          </a:bodyPr>
          <a:lstStyle/>
          <a:p>
            <a:r>
              <a:rPr lang="en-US" sz="3200" dirty="0"/>
              <a:t>Anglican (or English) priest:</a:t>
            </a:r>
          </a:p>
          <a:p>
            <a:pPr lvl="1"/>
            <a:r>
              <a:rPr lang="en-US" sz="3200" dirty="0" err="1"/>
              <a:t>Akenasêwemakimow</a:t>
            </a:r>
            <a:r>
              <a:rPr lang="en-US" sz="3200" dirty="0"/>
              <a:t> (</a:t>
            </a:r>
            <a:r>
              <a:rPr lang="en-US" sz="3200" dirty="0" err="1"/>
              <a:t>makimow</a:t>
            </a:r>
            <a:r>
              <a:rPr lang="en-US" sz="3200" dirty="0"/>
              <a:t> = prayer boss)</a:t>
            </a:r>
          </a:p>
          <a:p>
            <a:r>
              <a:rPr lang="en-US" sz="3200" dirty="0"/>
              <a:t>Bishop:</a:t>
            </a:r>
          </a:p>
          <a:p>
            <a:pPr lvl="1"/>
            <a:r>
              <a:rPr lang="en-US" sz="3200" dirty="0"/>
              <a:t>Che-</a:t>
            </a:r>
            <a:r>
              <a:rPr lang="en-US" sz="3200" dirty="0" err="1"/>
              <a:t>makimow</a:t>
            </a:r>
            <a:r>
              <a:rPr lang="en-US" sz="3200" dirty="0"/>
              <a:t> – (the big prayer boss)</a:t>
            </a:r>
          </a:p>
        </p:txBody>
      </p:sp>
    </p:spTree>
    <p:extLst>
      <p:ext uri="{BB962C8B-B14F-4D97-AF65-F5344CB8AC3E}">
        <p14:creationId xmlns:p14="http://schemas.microsoft.com/office/powerpoint/2010/main" val="16532948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449BC34D-9C23-4D6D-8213-1F471AF85B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752858" y="744469"/>
            <a:ext cx="10674117" cy="5349671"/>
            <a:chOff x="752858" y="744469"/>
            <a:chExt cx="10674117" cy="5349671"/>
          </a:xfrm>
        </p:grpSpPr>
        <p:sp>
          <p:nvSpPr>
            <p:cNvPr id="11" name="Freeform 6">
              <a:extLst>
                <a:ext uri="{FF2B5EF4-FFF2-40B4-BE49-F238E27FC236}">
                  <a16:creationId xmlns:a16="http://schemas.microsoft.com/office/drawing/2014/main" id="{FA0F5D6C-5025-4D7E-82DD-C2C6FDA1E75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151962" y="1685652"/>
              <a:ext cx="3275013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126"/>
                  </a:lnTo>
                  <a:lnTo>
                    <a:pt x="8761" y="912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2" name="Freeform 6">
              <a:extLst>
                <a:ext uri="{FF2B5EF4-FFF2-40B4-BE49-F238E27FC236}">
                  <a16:creationId xmlns:a16="http://schemas.microsoft.com/office/drawing/2014/main" id="{E2AF2C17-4AB4-4402-B84B-129EF95D161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flipH="1" flipV="1">
              <a:off x="752858" y="744469"/>
              <a:ext cx="3275668" cy="4408488"/>
            </a:xfrm>
            <a:custGeom>
              <a:avLst/>
              <a:gdLst/>
              <a:ahLst/>
              <a:cxnLst/>
              <a:rect l="l" t="t" r="r" b="b"/>
              <a:pathLst>
                <a:path w="10002" h="10000">
                  <a:moveTo>
                    <a:pt x="8763" y="0"/>
                  </a:moveTo>
                  <a:lnTo>
                    <a:pt x="10002" y="0"/>
                  </a:lnTo>
                  <a:lnTo>
                    <a:pt x="10002" y="10000"/>
                  </a:lnTo>
                  <a:lnTo>
                    <a:pt x="2" y="10000"/>
                  </a:lnTo>
                  <a:cubicBezTo>
                    <a:pt x="-2" y="9698"/>
                    <a:pt x="4" y="9427"/>
                    <a:pt x="0" y="9125"/>
                  </a:cubicBezTo>
                  <a:lnTo>
                    <a:pt x="8763" y="9128"/>
                  </a:lnTo>
                  <a:lnTo>
                    <a:pt x="8763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</p:grpSp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1F9A0C1C-8ABC-401B-8FE9-AC9327C4C5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1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439DEF4-7534-4056-BDDA-F9D80E825D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54186" y="1251751"/>
            <a:ext cx="3355942" cy="3719744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2900" cap="all" dirty="0"/>
              <a:t>The Juxtaposition of Ritual Worlds:</a:t>
            </a:r>
            <a:br>
              <a:rPr lang="en-US" sz="2900" cap="all" dirty="0"/>
            </a:br>
            <a:r>
              <a:rPr lang="en-US" sz="2900" cap="all" dirty="0"/>
              <a:t>Maintaining Relationship in Anglican Indigenous Christian Funerals</a:t>
            </a:r>
          </a:p>
        </p:txBody>
      </p:sp>
      <p:sp>
        <p:nvSpPr>
          <p:cNvPr id="16" name="Freeform 6">
            <a:extLst>
              <a:ext uri="{FF2B5EF4-FFF2-40B4-BE49-F238E27FC236}">
                <a16:creationId xmlns:a16="http://schemas.microsoft.com/office/drawing/2014/main" id="{BA5783C3-2F96-40A7-A24F-30CB07AA3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H="1" flipV="1">
            <a:off x="649163" y="634028"/>
            <a:ext cx="3275668" cy="4408488"/>
          </a:xfrm>
          <a:custGeom>
            <a:avLst/>
            <a:gdLst/>
            <a:ahLst/>
            <a:cxnLst/>
            <a:rect l="l" t="t" r="r" b="b"/>
            <a:pathLst>
              <a:path w="10002" h="10000">
                <a:moveTo>
                  <a:pt x="8763" y="0"/>
                </a:moveTo>
                <a:lnTo>
                  <a:pt x="10002" y="0"/>
                </a:lnTo>
                <a:lnTo>
                  <a:pt x="10002" y="10000"/>
                </a:lnTo>
                <a:lnTo>
                  <a:pt x="2" y="10000"/>
                </a:lnTo>
                <a:cubicBezTo>
                  <a:pt x="-2" y="9698"/>
                  <a:pt x="4" y="9427"/>
                  <a:pt x="0" y="9125"/>
                </a:cubicBezTo>
                <a:lnTo>
                  <a:pt x="8763" y="9128"/>
                </a:lnTo>
                <a:lnTo>
                  <a:pt x="8763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8" name="Freeform 6">
            <a:extLst>
              <a:ext uri="{FF2B5EF4-FFF2-40B4-BE49-F238E27FC236}">
                <a16:creationId xmlns:a16="http://schemas.microsoft.com/office/drawing/2014/main" id="{A9D08DBA-0326-4C4E-ACFB-576F3ABDD2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494670" y="2016617"/>
            <a:ext cx="3275013" cy="4408488"/>
          </a:xfrm>
          <a:custGeom>
            <a:avLst/>
            <a:gdLst/>
            <a:ahLst/>
            <a:cxnLst/>
            <a:rect l="l" t="t" r="r" b="b"/>
            <a:pathLst>
              <a:path w="10000" h="10000">
                <a:moveTo>
                  <a:pt x="8761" y="0"/>
                </a:moveTo>
                <a:lnTo>
                  <a:pt x="10000" y="0"/>
                </a:lnTo>
                <a:lnTo>
                  <a:pt x="10000" y="10000"/>
                </a:lnTo>
                <a:lnTo>
                  <a:pt x="0" y="10000"/>
                </a:lnTo>
                <a:lnTo>
                  <a:pt x="0" y="9126"/>
                </a:lnTo>
                <a:lnTo>
                  <a:pt x="8761" y="9127"/>
                </a:lnTo>
                <a:lnTo>
                  <a:pt x="8761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pic>
        <p:nvPicPr>
          <p:cNvPr id="5" name="Content Placeholder 4" descr="A cemetery with many headstones&#10;&#10;Description automatically generated with low confidence">
            <a:extLst>
              <a:ext uri="{FF2B5EF4-FFF2-40B4-BE49-F238E27FC236}">
                <a16:creationId xmlns:a16="http://schemas.microsoft.com/office/drawing/2014/main" id="{84A10EAC-9A96-4F6A-8A11-4AC983F4AD6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12511" b="3518"/>
          <a:stretch/>
        </p:blipFill>
        <p:spPr>
          <a:xfrm>
            <a:off x="1379023" y="1936640"/>
            <a:ext cx="5659222" cy="31839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58400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6CA76A2B-EF32-418D-9174-41A141856B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576470"/>
          </a:xfrm>
        </p:spPr>
        <p:txBody>
          <a:bodyPr>
            <a:noAutofit/>
          </a:bodyPr>
          <a:lstStyle/>
          <a:p>
            <a:r>
              <a:rPr lang="en-US" sz="3600" dirty="0"/>
              <a:t>To begin: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E52C9CC0-B9F2-4C04-8D4B-2ED66876E954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Thanks to those from whom I have learned about indigenous Anglicanism:</a:t>
            </a:r>
          </a:p>
          <a:p>
            <a:pPr lvl="1"/>
            <a:r>
              <a:rPr lang="en-US" dirty="0"/>
              <a:t>The Rt. Rev. William Cliff, Bishop of Brandon, MB</a:t>
            </a:r>
          </a:p>
          <a:p>
            <a:pPr marL="530352" lvl="1" indent="0">
              <a:buNone/>
            </a:pPr>
            <a:endParaRPr lang="en-US" dirty="0"/>
          </a:p>
          <a:p>
            <a:pPr lvl="1"/>
            <a:r>
              <a:rPr lang="en-US" dirty="0"/>
              <a:t>The Venerable Rosalyn </a:t>
            </a:r>
            <a:r>
              <a:rPr lang="en-US" dirty="0" err="1"/>
              <a:t>Kantlaht’ant</a:t>
            </a:r>
            <a:r>
              <a:rPr lang="en-US" dirty="0"/>
              <a:t> Elm, Archdeacon in the Diocese of Huron, ON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76F6F4D1-E170-4B9F-B12D-7ED9DF1390B2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A conversation between patterns of liturgical inculturation</a:t>
            </a:r>
          </a:p>
          <a:p>
            <a:endParaRPr lang="en-US" dirty="0"/>
          </a:p>
          <a:p>
            <a:pPr lvl="3"/>
            <a:r>
              <a:rPr lang="en-US" dirty="0"/>
              <a:t>AND</a:t>
            </a:r>
          </a:p>
          <a:p>
            <a:pPr lvl="3"/>
            <a:endParaRPr lang="en-US" dirty="0"/>
          </a:p>
          <a:p>
            <a:r>
              <a:rPr lang="en-US" dirty="0"/>
              <a:t>Lived expressions of faith, grief, and ritual process amongst the Swampy Cree of Manitoba</a:t>
            </a:r>
          </a:p>
        </p:txBody>
      </p:sp>
    </p:spTree>
    <p:extLst>
      <p:ext uri="{BB962C8B-B14F-4D97-AF65-F5344CB8AC3E}">
        <p14:creationId xmlns:p14="http://schemas.microsoft.com/office/powerpoint/2010/main" val="18955451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670FED-882F-4622-8170-8CA0991984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55245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000" dirty="0"/>
              <a:t>Liturgical Inculturation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D2EE68-1781-4C88-B6BA-BCEC763EE9B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371600" y="1238251"/>
            <a:ext cx="4447786" cy="4629150"/>
          </a:xfrm>
        </p:spPr>
        <p:txBody>
          <a:bodyPr>
            <a:normAutofit lnSpcReduction="10000"/>
          </a:bodyPr>
          <a:lstStyle/>
          <a:p>
            <a:r>
              <a:rPr lang="en-US" dirty="0" err="1"/>
              <a:t>Anscar</a:t>
            </a:r>
            <a:r>
              <a:rPr lang="en-US" dirty="0"/>
              <a:t> J. </a:t>
            </a:r>
            <a:r>
              <a:rPr lang="en-US" dirty="0" err="1"/>
              <a:t>Chupungco</a:t>
            </a:r>
            <a:r>
              <a:rPr lang="en-US" dirty="0"/>
              <a:t>, OSB</a:t>
            </a:r>
          </a:p>
          <a:p>
            <a:pPr marL="0" indent="0">
              <a:buNone/>
            </a:pPr>
            <a:r>
              <a:rPr lang="en-US" dirty="0"/>
              <a:t>	(1939-2013)</a:t>
            </a:r>
          </a:p>
          <a:p>
            <a:pPr marL="0" indent="0">
              <a:buNone/>
            </a:pPr>
            <a:r>
              <a:rPr lang="en-US" dirty="0"/>
              <a:t>How do we interpret the call of Vatican II to adapt the liturgy to the lived realities of worshiping Catholics?</a:t>
            </a:r>
          </a:p>
          <a:p>
            <a:pPr marL="0" indent="0">
              <a:buNone/>
            </a:pPr>
            <a:r>
              <a:rPr lang="en-US" dirty="0"/>
              <a:t>“inculturation is the incarnation of Christ, carried out by the church as Christ’s body located in myriad human cultures, that serves as the basis for both </a:t>
            </a:r>
            <a:r>
              <a:rPr lang="en-US" i="1" dirty="0"/>
              <a:t>the identity and the diversity of the liturgy</a:t>
            </a:r>
            <a:r>
              <a:rPr lang="en-US" dirty="0"/>
              <a:t> as the church’s self-expression.” (Mark Francis on </a:t>
            </a:r>
            <a:r>
              <a:rPr lang="en-US" dirty="0" err="1"/>
              <a:t>Anscar</a:t>
            </a:r>
            <a:r>
              <a:rPr lang="en-US" dirty="0"/>
              <a:t> </a:t>
            </a:r>
            <a:r>
              <a:rPr lang="en-US" dirty="0" err="1"/>
              <a:t>Chupungco</a:t>
            </a:r>
            <a:r>
              <a:rPr lang="en-US" dirty="0"/>
              <a:t>)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F792740-61B3-4144-A6BC-F9D8E5D23E1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525403" y="1238251"/>
            <a:ext cx="4447786" cy="5334000"/>
          </a:xfrm>
        </p:spPr>
        <p:txBody>
          <a:bodyPr>
            <a:normAutofit lnSpcReduction="10000"/>
          </a:bodyPr>
          <a:lstStyle/>
          <a:p>
            <a:r>
              <a:rPr lang="en-US" dirty="0"/>
              <a:t>Adaptation</a:t>
            </a:r>
          </a:p>
          <a:p>
            <a:pPr lvl="1"/>
            <a:r>
              <a:rPr lang="en-US" dirty="0"/>
              <a:t>A (liturgy) + B (culture) = A’</a:t>
            </a:r>
          </a:p>
          <a:p>
            <a:pPr lvl="1"/>
            <a:r>
              <a:rPr lang="en-US" dirty="0"/>
              <a:t>In which the liturgy is slightly adapted through assimilation or substation in discrete ritual elements</a:t>
            </a:r>
          </a:p>
          <a:p>
            <a:r>
              <a:rPr lang="en-US" dirty="0"/>
              <a:t>Acculturation</a:t>
            </a:r>
          </a:p>
          <a:p>
            <a:pPr lvl="1"/>
            <a:r>
              <a:rPr lang="en-US" dirty="0"/>
              <a:t>A + B = AB</a:t>
            </a:r>
          </a:p>
          <a:p>
            <a:pPr lvl="1"/>
            <a:r>
              <a:rPr lang="en-US" dirty="0"/>
              <a:t>In which culture and ritual sit together without any deeper integration</a:t>
            </a:r>
          </a:p>
          <a:p>
            <a:r>
              <a:rPr lang="en-US" dirty="0"/>
              <a:t>Inculturation</a:t>
            </a:r>
          </a:p>
          <a:p>
            <a:pPr lvl="1"/>
            <a:r>
              <a:rPr lang="en-US" dirty="0"/>
              <a:t>A + B = C</a:t>
            </a:r>
          </a:p>
          <a:p>
            <a:pPr lvl="1"/>
            <a:r>
              <a:rPr lang="en-US" dirty="0"/>
              <a:t>In which both are changed-new expressions for the whole church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44660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ECB9E1-998B-4E48-920A-D933F3401D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685799"/>
            <a:ext cx="9601200" cy="47626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674B08-B7F3-483C-BA18-AB1C4D7395A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371600" y="1457325"/>
            <a:ext cx="4447786" cy="4410075"/>
          </a:xfrm>
        </p:spPr>
        <p:txBody>
          <a:bodyPr/>
          <a:lstStyle/>
          <a:p>
            <a:r>
              <a:rPr lang="en-US" dirty="0"/>
              <a:t>While many would consider this equation rather simplistic today, I would like borrow the basic concept to suggest that </a:t>
            </a:r>
            <a:r>
              <a:rPr lang="en-US" b="1" dirty="0">
                <a:latin typeface="Aharoni" panose="02010803020104030203" pitchFamily="2" charset="-79"/>
                <a:cs typeface="Aharoni" panose="02010803020104030203" pitchFamily="2" charset="-79"/>
              </a:rPr>
              <a:t>acculturation</a:t>
            </a:r>
            <a:r>
              <a:rPr lang="en-US" b="1" dirty="0"/>
              <a:t> </a:t>
            </a:r>
            <a:r>
              <a:rPr lang="en-US" dirty="0"/>
              <a:t>- in which the liturgy (or the ritual pattern of the universal/national church) and the local church culture remain side-by-side - is not always a stepping-stone to ‘full inculturation’, but rather </a:t>
            </a:r>
            <a:r>
              <a:rPr lang="en-US" b="1" dirty="0">
                <a:latin typeface="Aharoni" panose="02010803020104030203" pitchFamily="2" charset="-79"/>
                <a:cs typeface="Aharoni" panose="02010803020104030203" pitchFamily="2" charset="-79"/>
              </a:rPr>
              <a:t>may actually</a:t>
            </a:r>
            <a:r>
              <a:rPr lang="en-US" dirty="0"/>
              <a:t> </a:t>
            </a:r>
            <a:r>
              <a:rPr lang="en-US" b="1" dirty="0">
                <a:latin typeface="Aharoni" panose="02010803020104030203" pitchFamily="2" charset="-79"/>
                <a:cs typeface="Aharoni" panose="02010803020104030203" pitchFamily="2" charset="-79"/>
              </a:rPr>
              <a:t>be</a:t>
            </a:r>
            <a:r>
              <a:rPr lang="en-US" dirty="0"/>
              <a:t> </a:t>
            </a:r>
            <a:r>
              <a:rPr lang="en-US" b="1" dirty="0">
                <a:latin typeface="Aharoni" panose="02010803020104030203" pitchFamily="2" charset="-79"/>
                <a:cs typeface="Aharoni" panose="02010803020104030203" pitchFamily="2" charset="-79"/>
              </a:rPr>
              <a:t>the preferred ritual pattern, a ritual technique to continue two identities in the midst of diversity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265E1AB2-32F9-4446-8926-227D44C86D07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580711" y="932155"/>
            <a:ext cx="4578520" cy="5192420"/>
          </a:xfrm>
        </p:spPr>
      </p:pic>
    </p:spTree>
    <p:extLst>
      <p:ext uri="{BB962C8B-B14F-4D97-AF65-F5344CB8AC3E}">
        <p14:creationId xmlns:p14="http://schemas.microsoft.com/office/powerpoint/2010/main" val="16651458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2D1235-6FB2-4A09-9920-1950FAAD0E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45719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pic>
        <p:nvPicPr>
          <p:cNvPr id="13" name="Content Placeholder 12" descr="A sign on a building&#10;&#10;Description automatically generated with medium confidence">
            <a:extLst>
              <a:ext uri="{FF2B5EF4-FFF2-40B4-BE49-F238E27FC236}">
                <a16:creationId xmlns:a16="http://schemas.microsoft.com/office/drawing/2014/main" id="{E862F05E-9426-4EF7-9DD7-D8A700C9E33A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7038974" y="1760219"/>
            <a:ext cx="3286125" cy="4107181"/>
          </a:xfrm>
        </p:spPr>
      </p:pic>
      <p:pic>
        <p:nvPicPr>
          <p:cNvPr id="21" name="Content Placeholder 20" descr="A picture containing text&#10;&#10;Description automatically generated">
            <a:extLst>
              <a:ext uri="{FF2B5EF4-FFF2-40B4-BE49-F238E27FC236}">
                <a16:creationId xmlns:a16="http://schemas.microsoft.com/office/drawing/2014/main" id="{4B155AD7-69B8-4B57-B394-7056D6F008E5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2667000" y="2452687"/>
            <a:ext cx="2047043" cy="3248025"/>
          </a:xfrm>
        </p:spPr>
      </p:pic>
    </p:spTree>
    <p:extLst>
      <p:ext uri="{BB962C8B-B14F-4D97-AF65-F5344CB8AC3E}">
        <p14:creationId xmlns:p14="http://schemas.microsoft.com/office/powerpoint/2010/main" val="12725943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449BC34D-9C23-4D6D-8213-1F471AF85B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752858" y="744469"/>
            <a:ext cx="10674117" cy="5349671"/>
            <a:chOff x="752858" y="744469"/>
            <a:chExt cx="10674117" cy="5349671"/>
          </a:xfrm>
        </p:grpSpPr>
        <p:sp>
          <p:nvSpPr>
            <p:cNvPr id="11" name="Freeform 6">
              <a:extLst>
                <a:ext uri="{FF2B5EF4-FFF2-40B4-BE49-F238E27FC236}">
                  <a16:creationId xmlns:a16="http://schemas.microsoft.com/office/drawing/2014/main" id="{FA0F5D6C-5025-4D7E-82DD-C2C6FDA1E75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151962" y="1685652"/>
              <a:ext cx="3275013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126"/>
                  </a:lnTo>
                  <a:lnTo>
                    <a:pt x="8761" y="912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2" name="Freeform 6">
              <a:extLst>
                <a:ext uri="{FF2B5EF4-FFF2-40B4-BE49-F238E27FC236}">
                  <a16:creationId xmlns:a16="http://schemas.microsoft.com/office/drawing/2014/main" id="{E2AF2C17-4AB4-4402-B84B-129EF95D161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flipH="1" flipV="1">
              <a:off x="752858" y="744469"/>
              <a:ext cx="3275668" cy="4408488"/>
            </a:xfrm>
            <a:custGeom>
              <a:avLst/>
              <a:gdLst/>
              <a:ahLst/>
              <a:cxnLst/>
              <a:rect l="l" t="t" r="r" b="b"/>
              <a:pathLst>
                <a:path w="10002" h="10000">
                  <a:moveTo>
                    <a:pt x="8763" y="0"/>
                  </a:moveTo>
                  <a:lnTo>
                    <a:pt x="10002" y="0"/>
                  </a:lnTo>
                  <a:lnTo>
                    <a:pt x="10002" y="10000"/>
                  </a:lnTo>
                  <a:lnTo>
                    <a:pt x="2" y="10000"/>
                  </a:lnTo>
                  <a:cubicBezTo>
                    <a:pt x="-2" y="9698"/>
                    <a:pt x="4" y="9427"/>
                    <a:pt x="0" y="9125"/>
                  </a:cubicBezTo>
                  <a:lnTo>
                    <a:pt x="8763" y="9128"/>
                  </a:lnTo>
                  <a:lnTo>
                    <a:pt x="8763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</p:grpSp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1E954AF0-B5CC-4A16-ACDA-675B5694F2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Content Placeholder 4" descr="Text&#10;&#10;Description automatically generated">
            <a:extLst>
              <a:ext uri="{FF2B5EF4-FFF2-40B4-BE49-F238E27FC236}">
                <a16:creationId xmlns:a16="http://schemas.microsoft.com/office/drawing/2014/main" id="{D6010F03-F38A-4401-8E68-92F2ABF1BDD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34275" y="789605"/>
            <a:ext cx="6900380" cy="5278790"/>
          </a:xfrm>
          <a:prstGeom prst="rect">
            <a:avLst/>
          </a:prstGeom>
        </p:spPr>
      </p:pic>
      <p:sp>
        <p:nvSpPr>
          <p:cNvPr id="16" name="Freeform 6">
            <a:extLst>
              <a:ext uri="{FF2B5EF4-FFF2-40B4-BE49-F238E27FC236}">
                <a16:creationId xmlns:a16="http://schemas.microsoft.com/office/drawing/2014/main" id="{325322DD-3792-4947-A96A-1B6D9D7869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H="1" flipV="1">
            <a:off x="7983434" y="640080"/>
            <a:ext cx="2296028" cy="3674981"/>
          </a:xfrm>
          <a:custGeom>
            <a:avLst/>
            <a:gdLst/>
            <a:ahLst/>
            <a:cxnLst/>
            <a:rect l="l" t="t" r="r" b="b"/>
            <a:pathLst>
              <a:path w="10002" h="10000">
                <a:moveTo>
                  <a:pt x="8763" y="0"/>
                </a:moveTo>
                <a:lnTo>
                  <a:pt x="10002" y="0"/>
                </a:lnTo>
                <a:lnTo>
                  <a:pt x="10002" y="10000"/>
                </a:lnTo>
                <a:lnTo>
                  <a:pt x="2" y="10000"/>
                </a:lnTo>
                <a:cubicBezTo>
                  <a:pt x="-2" y="9698"/>
                  <a:pt x="4" y="9427"/>
                  <a:pt x="0" y="9125"/>
                </a:cubicBezTo>
                <a:lnTo>
                  <a:pt x="8763" y="9128"/>
                </a:lnTo>
                <a:lnTo>
                  <a:pt x="8763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703D3D2-8B13-4DB5-B606-6F9E995B6E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69666" y="1314922"/>
            <a:ext cx="3176246" cy="3000139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100" cap="all"/>
              <a:t>Cree Prayer Book (sursum corda)</a:t>
            </a:r>
          </a:p>
        </p:txBody>
      </p:sp>
    </p:spTree>
    <p:extLst>
      <p:ext uri="{BB962C8B-B14F-4D97-AF65-F5344CB8AC3E}">
        <p14:creationId xmlns:p14="http://schemas.microsoft.com/office/powerpoint/2010/main" val="193055604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>
            <a:extLst>
              <a:ext uri="{FF2B5EF4-FFF2-40B4-BE49-F238E27FC236}">
                <a16:creationId xmlns:a16="http://schemas.microsoft.com/office/drawing/2014/main" id="{449BC34D-9C23-4D6D-8213-1F471AF85B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752858" y="744469"/>
            <a:ext cx="10674117" cy="5349671"/>
            <a:chOff x="752858" y="744469"/>
            <a:chExt cx="10674117" cy="5349671"/>
          </a:xfrm>
        </p:grpSpPr>
        <p:sp>
          <p:nvSpPr>
            <p:cNvPr id="14" name="Freeform 6">
              <a:extLst>
                <a:ext uri="{FF2B5EF4-FFF2-40B4-BE49-F238E27FC236}">
                  <a16:creationId xmlns:a16="http://schemas.microsoft.com/office/drawing/2014/main" id="{FA0F5D6C-5025-4D7E-82DD-C2C6FDA1E75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151962" y="1685652"/>
              <a:ext cx="3275013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126"/>
                  </a:lnTo>
                  <a:lnTo>
                    <a:pt x="8761" y="912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5" name="Freeform 6">
              <a:extLst>
                <a:ext uri="{FF2B5EF4-FFF2-40B4-BE49-F238E27FC236}">
                  <a16:creationId xmlns:a16="http://schemas.microsoft.com/office/drawing/2014/main" id="{E2AF2C17-4AB4-4402-B84B-129EF95D161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flipH="1" flipV="1">
              <a:off x="752858" y="744469"/>
              <a:ext cx="3275668" cy="4408488"/>
            </a:xfrm>
            <a:custGeom>
              <a:avLst/>
              <a:gdLst/>
              <a:ahLst/>
              <a:cxnLst/>
              <a:rect l="l" t="t" r="r" b="b"/>
              <a:pathLst>
                <a:path w="10002" h="10000">
                  <a:moveTo>
                    <a:pt x="8763" y="0"/>
                  </a:moveTo>
                  <a:lnTo>
                    <a:pt x="10002" y="0"/>
                  </a:lnTo>
                  <a:lnTo>
                    <a:pt x="10002" y="10000"/>
                  </a:lnTo>
                  <a:lnTo>
                    <a:pt x="2" y="10000"/>
                  </a:lnTo>
                  <a:cubicBezTo>
                    <a:pt x="-2" y="9698"/>
                    <a:pt x="4" y="9427"/>
                    <a:pt x="0" y="9125"/>
                  </a:cubicBezTo>
                  <a:lnTo>
                    <a:pt x="8763" y="9128"/>
                  </a:lnTo>
                  <a:lnTo>
                    <a:pt x="8763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</p:grpSp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1E954AF0-B5CC-4A16-ACDA-675B5694F2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Content Placeholder 7" descr="Map&#10;&#10;Description automatically generated">
            <a:extLst>
              <a:ext uri="{FF2B5EF4-FFF2-40B4-BE49-F238E27FC236}">
                <a16:creationId xmlns:a16="http://schemas.microsoft.com/office/drawing/2014/main" id="{2582BF8B-065E-4C57-8D42-953A1817A01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96557" y="640080"/>
            <a:ext cx="6575816" cy="5577840"/>
          </a:xfrm>
          <a:prstGeom prst="rect">
            <a:avLst/>
          </a:prstGeom>
        </p:spPr>
      </p:pic>
      <p:sp>
        <p:nvSpPr>
          <p:cNvPr id="19" name="Freeform 6">
            <a:extLst>
              <a:ext uri="{FF2B5EF4-FFF2-40B4-BE49-F238E27FC236}">
                <a16:creationId xmlns:a16="http://schemas.microsoft.com/office/drawing/2014/main" id="{325322DD-3792-4947-A96A-1B6D9D7869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H="1" flipV="1">
            <a:off x="7983434" y="640080"/>
            <a:ext cx="2296028" cy="3674981"/>
          </a:xfrm>
          <a:custGeom>
            <a:avLst/>
            <a:gdLst/>
            <a:ahLst/>
            <a:cxnLst/>
            <a:rect l="l" t="t" r="r" b="b"/>
            <a:pathLst>
              <a:path w="10002" h="10000">
                <a:moveTo>
                  <a:pt x="8763" y="0"/>
                </a:moveTo>
                <a:lnTo>
                  <a:pt x="10002" y="0"/>
                </a:lnTo>
                <a:lnTo>
                  <a:pt x="10002" y="10000"/>
                </a:lnTo>
                <a:lnTo>
                  <a:pt x="2" y="10000"/>
                </a:lnTo>
                <a:cubicBezTo>
                  <a:pt x="-2" y="9698"/>
                  <a:pt x="4" y="9427"/>
                  <a:pt x="0" y="9125"/>
                </a:cubicBezTo>
                <a:lnTo>
                  <a:pt x="8763" y="9128"/>
                </a:lnTo>
                <a:lnTo>
                  <a:pt x="8763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71F6ABFD-1279-42AD-8696-DFB25E287A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69666" y="1314922"/>
            <a:ext cx="3176246" cy="3000139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2300" cap="all" dirty="0"/>
              <a:t>The Swampy Cree (</a:t>
            </a:r>
            <a:r>
              <a:rPr lang="en-US" sz="2300" cap="all" dirty="0" err="1"/>
              <a:t>Mushkego</a:t>
            </a:r>
            <a:r>
              <a:rPr lang="en-US" sz="2300" cap="all" dirty="0"/>
              <a:t>) are a large group within the Cree Nation, examples here from the </a:t>
            </a:r>
            <a:r>
              <a:rPr lang="en-US" sz="2300" cap="all" dirty="0" err="1"/>
              <a:t>Opaskwayak</a:t>
            </a:r>
            <a:r>
              <a:rPr lang="en-US" sz="2300" cap="all" dirty="0"/>
              <a:t> and </a:t>
            </a:r>
            <a:r>
              <a:rPr lang="en-US" sz="2300" cap="all" dirty="0" err="1"/>
              <a:t>Chemawawin</a:t>
            </a:r>
            <a:r>
              <a:rPr lang="en-US" sz="2300" cap="all" dirty="0"/>
              <a:t> bands in northcentral Manitoba</a:t>
            </a:r>
          </a:p>
        </p:txBody>
      </p:sp>
    </p:spTree>
    <p:extLst>
      <p:ext uri="{BB962C8B-B14F-4D97-AF65-F5344CB8AC3E}">
        <p14:creationId xmlns:p14="http://schemas.microsoft.com/office/powerpoint/2010/main" val="154757602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4ACBBA-5187-4A18-A7E4-3B61EB5180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565951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600" dirty="0"/>
              <a:t>Burial Rite, 1962 BCP – </a:t>
            </a:r>
            <a:r>
              <a:rPr lang="en-US" sz="3600" dirty="0">
                <a:solidFill>
                  <a:srgbClr val="0070C0"/>
                </a:solidFill>
              </a:rPr>
              <a:t>Cree burial traditions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4CCF0C-4597-4740-877C-BD67FE9E56A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371600" y="1491449"/>
            <a:ext cx="4447786" cy="4375951"/>
          </a:xfrm>
        </p:spPr>
        <p:txBody>
          <a:bodyPr>
            <a:normAutofit/>
          </a:bodyPr>
          <a:lstStyle/>
          <a:p>
            <a:r>
              <a:rPr lang="en-US" dirty="0"/>
              <a:t>Procession to the church, led by priest, with scripture verses</a:t>
            </a:r>
          </a:p>
          <a:p>
            <a:r>
              <a:rPr lang="en-US" dirty="0"/>
              <a:t>Psalms 90, 121 &amp; 130 (or Ps 23) </a:t>
            </a:r>
          </a:p>
          <a:p>
            <a:r>
              <a:rPr lang="en-US" dirty="0"/>
              <a:t>I Corinthians 15:20-58</a:t>
            </a:r>
          </a:p>
          <a:p>
            <a:r>
              <a:rPr lang="en-US" dirty="0"/>
              <a:t>Apostles’ Creed</a:t>
            </a:r>
          </a:p>
          <a:p>
            <a:r>
              <a:rPr lang="en-US" dirty="0"/>
              <a:t>Lord’s Prayer, V/R, collects</a:t>
            </a:r>
          </a:p>
          <a:p>
            <a:r>
              <a:rPr lang="en-US" dirty="0"/>
              <a:t>Procession to the grave with scripture, collects</a:t>
            </a:r>
          </a:p>
          <a:p>
            <a:r>
              <a:rPr lang="en-US" dirty="0"/>
              <a:t>Casting of dirt on body</a:t>
            </a:r>
          </a:p>
          <a:p>
            <a:r>
              <a:rPr lang="en-US" dirty="0"/>
              <a:t>Prayers and blessings (resurrection on the last day)</a:t>
            </a:r>
          </a:p>
          <a:p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0D45F0C-D5FB-46B0-9123-0728DC96EAB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525403" y="1615737"/>
            <a:ext cx="4447786" cy="4251664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0070C0"/>
                </a:solidFill>
              </a:rPr>
              <a:t>Extending time to be present through the grieving process with the family (two-night wake in the presence of the body)</a:t>
            </a:r>
          </a:p>
          <a:p>
            <a:r>
              <a:rPr lang="en-US" dirty="0">
                <a:solidFill>
                  <a:srgbClr val="0070C0"/>
                </a:solidFill>
              </a:rPr>
              <a:t>Touching the body, prayers, hymn singing, testimonies, silence</a:t>
            </a:r>
          </a:p>
          <a:p>
            <a:r>
              <a:rPr lang="en-US" dirty="0">
                <a:solidFill>
                  <a:srgbClr val="0070C0"/>
                </a:solidFill>
              </a:rPr>
              <a:t>Second night, priest celebrates holy communion in the presence of the body</a:t>
            </a:r>
          </a:p>
          <a:p>
            <a:r>
              <a:rPr lang="en-US" dirty="0">
                <a:solidFill>
                  <a:srgbClr val="0070C0"/>
                </a:solidFill>
              </a:rPr>
              <a:t>The third morning, when the elders say it is time, the coffin is closed and the BCP burial rite begins</a:t>
            </a:r>
          </a:p>
          <a:p>
            <a:pPr marL="0" indent="0">
              <a:buNone/>
            </a:pPr>
            <a:endParaRPr lang="en-US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5431177"/>
      </p:ext>
    </p:extLst>
  </p:cSld>
  <p:clrMapOvr>
    <a:masterClrMapping/>
  </p:clrMapOvr>
</p:sld>
</file>

<file path=ppt/theme/theme1.xml><?xml version="1.0" encoding="utf-8"?>
<a:theme xmlns:a="http://schemas.openxmlformats.org/drawingml/2006/main" name="Crop">
  <a:themeElements>
    <a:clrScheme name="Crop">
      <a:dk1>
        <a:sysClr val="windowText" lastClr="000000"/>
      </a:dk1>
      <a:lt1>
        <a:sysClr val="window" lastClr="FFFFFF"/>
      </a:lt1>
      <a:dk2>
        <a:srgbClr val="191B0E"/>
      </a:dk2>
      <a:lt2>
        <a:srgbClr val="EFEDE3"/>
      </a:lt2>
      <a:accent1>
        <a:srgbClr val="8C8D86"/>
      </a:accent1>
      <a:accent2>
        <a:srgbClr val="E6C069"/>
      </a:accent2>
      <a:accent3>
        <a:srgbClr val="897B61"/>
      </a:accent3>
      <a:accent4>
        <a:srgbClr val="8DAB8E"/>
      </a:accent4>
      <a:accent5>
        <a:srgbClr val="77A2BB"/>
      </a:accent5>
      <a:accent6>
        <a:srgbClr val="E28394"/>
      </a:accent6>
      <a:hlink>
        <a:srgbClr val="77A2BB"/>
      </a:hlink>
      <a:folHlink>
        <a:srgbClr val="957A99"/>
      </a:folHlink>
    </a:clrScheme>
    <a:fontScheme name="Crop">
      <a:maj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Crop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34925" cap="flat" cmpd="sng" algn="in">
          <a:solidFill>
            <a:schemeClr val="phClr"/>
          </a:solidFill>
          <a:prstDash val="solid"/>
        </a:ln>
        <a:ln w="1905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rop" id="{EC9488ED-E761-4D60-9AC4-764D1FE2C171}" vid="{CE19780C-D67D-4C13-9DE9-A52BC3BA51B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274</TotalTime>
  <Words>535</Words>
  <Application>Microsoft Office PowerPoint</Application>
  <PresentationFormat>Breedbeeld</PresentationFormat>
  <Paragraphs>49</Paragraphs>
  <Slides>12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12</vt:i4>
      </vt:variant>
    </vt:vector>
  </HeadingPairs>
  <TitlesOfParts>
    <vt:vector size="16" baseType="lpstr">
      <vt:lpstr>Aharoni</vt:lpstr>
      <vt:lpstr>Aldhabi</vt:lpstr>
      <vt:lpstr>Franklin Gothic Book</vt:lpstr>
      <vt:lpstr>Crop</vt:lpstr>
      <vt:lpstr>Ritual Techniques: New Openings in Ritual and Liturgical Studies</vt:lpstr>
      <vt:lpstr>The Juxtaposition of Ritual Worlds: Maintaining Relationship in Anglican Indigenous Christian Funerals</vt:lpstr>
      <vt:lpstr>To begin:</vt:lpstr>
      <vt:lpstr>Liturgical Inculturation</vt:lpstr>
      <vt:lpstr>PowerPoint-presentatie</vt:lpstr>
      <vt:lpstr>PowerPoint-presentatie</vt:lpstr>
      <vt:lpstr>Cree Prayer Book (sursum corda)</vt:lpstr>
      <vt:lpstr>The Swampy Cree (Mushkego) are a large group within the Cree Nation, examples here from the Opaskwayak and Chemawawin bands in northcentral Manitoba</vt:lpstr>
      <vt:lpstr>Burial Rite, 1962 BCP – Cree burial traditions</vt:lpstr>
      <vt:lpstr>PowerPoint-presentatie</vt:lpstr>
      <vt:lpstr>Grave of Caroline, on the reserve of the Chemawawin Cree Nation, Easterville, MB</vt:lpstr>
      <vt:lpstr>Compound word construction in Swampy Cree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Ritual Techniques: New Openings in Ritual and Liturgical Studies</dc:title>
  <dc:creator>Lizette Larson-Miller</dc:creator>
  <cp:lastModifiedBy>Janieke Bruin</cp:lastModifiedBy>
  <cp:revision>5</cp:revision>
  <dcterms:created xsi:type="dcterms:W3CDTF">2022-01-18T00:04:36Z</dcterms:created>
  <dcterms:modified xsi:type="dcterms:W3CDTF">2022-02-01T12:16:15Z</dcterms:modified>
</cp:coreProperties>
</file>