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13"/>
  </p:notesMasterIdLst>
  <p:sldIdLst>
    <p:sldId id="256" r:id="rId4"/>
    <p:sldId id="295" r:id="rId5"/>
    <p:sldId id="272" r:id="rId6"/>
    <p:sldId id="322" r:id="rId7"/>
    <p:sldId id="274" r:id="rId8"/>
    <p:sldId id="319" r:id="rId9"/>
    <p:sldId id="296" r:id="rId10"/>
    <p:sldId id="320" r:id="rId11"/>
    <p:sldId id="32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9BD3"/>
    <a:srgbClr val="B89D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1718"/>
  </p:normalViewPr>
  <p:slideViewPr>
    <p:cSldViewPr snapToGrid="0" snapToObjects="1">
      <p:cViewPr varScale="1">
        <p:scale>
          <a:sx n="78" d="100"/>
          <a:sy n="78" d="100"/>
        </p:scale>
        <p:origin x="66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70CF84-F47A-AA40-B5BD-FF558BD070FC}" type="datetimeFigureOut">
              <a:rPr lang="en-US" smtClean="0"/>
              <a:t>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AB823-D507-5942-ADDA-C38EA2184A1F}" type="slidenum">
              <a:rPr lang="en-US" smtClean="0"/>
              <a:t>‹nr.›</a:t>
            </a:fld>
            <a:endParaRPr lang="en-US"/>
          </a:p>
        </p:txBody>
      </p:sp>
    </p:spTree>
    <p:extLst>
      <p:ext uri="{BB962C8B-B14F-4D97-AF65-F5344CB8AC3E}">
        <p14:creationId xmlns:p14="http://schemas.microsoft.com/office/powerpoint/2010/main" val="2238996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2AB823-D507-5942-ADDA-C38EA2184A1F}" type="slidenum">
              <a:rPr lang="en-US" smtClean="0"/>
              <a:t>4</a:t>
            </a:fld>
            <a:endParaRPr lang="en-US"/>
          </a:p>
        </p:txBody>
      </p:sp>
    </p:spTree>
    <p:extLst>
      <p:ext uri="{BB962C8B-B14F-4D97-AF65-F5344CB8AC3E}">
        <p14:creationId xmlns:p14="http://schemas.microsoft.com/office/powerpoint/2010/main" val="595494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2AB823-D507-5942-ADDA-C38EA2184A1F}" type="slidenum">
              <a:rPr lang="en-US" smtClean="0"/>
              <a:t>9</a:t>
            </a:fld>
            <a:endParaRPr lang="en-US"/>
          </a:p>
        </p:txBody>
      </p:sp>
    </p:spTree>
    <p:extLst>
      <p:ext uri="{BB962C8B-B14F-4D97-AF65-F5344CB8AC3E}">
        <p14:creationId xmlns:p14="http://schemas.microsoft.com/office/powerpoint/2010/main" val="2279736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3F9F2-F8D9-ED45-90EF-DA14582D9E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6AB517-10F8-2442-878C-AD2ECA678E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5FA106-5412-B74E-9F79-48FE51DECAC6}"/>
              </a:ext>
            </a:extLst>
          </p:cNvPr>
          <p:cNvSpPr>
            <a:spLocks noGrp="1"/>
          </p:cNvSpPr>
          <p:nvPr>
            <p:ph type="dt" sz="half" idx="10"/>
          </p:nvPr>
        </p:nvSpPr>
        <p:spPr/>
        <p:txBody>
          <a:bodyPr/>
          <a:lstStyle/>
          <a:p>
            <a:fld id="{C7AFA5F4-5990-8349-AB30-7E351AE4234B}" type="datetimeFigureOut">
              <a:rPr lang="en-US" smtClean="0"/>
              <a:t>1/27/2022</a:t>
            </a:fld>
            <a:endParaRPr lang="en-US"/>
          </a:p>
        </p:txBody>
      </p:sp>
      <p:sp>
        <p:nvSpPr>
          <p:cNvPr id="5" name="Footer Placeholder 4">
            <a:extLst>
              <a:ext uri="{FF2B5EF4-FFF2-40B4-BE49-F238E27FC236}">
                <a16:creationId xmlns:a16="http://schemas.microsoft.com/office/drawing/2014/main" id="{4613E6DD-8BE3-5D48-8DA9-864208142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143B3-B15C-2C46-8ECA-3496F5935ED2}"/>
              </a:ext>
            </a:extLst>
          </p:cNvPr>
          <p:cNvSpPr>
            <a:spLocks noGrp="1"/>
          </p:cNvSpPr>
          <p:nvPr>
            <p:ph type="sldNum" sz="quarter" idx="12"/>
          </p:nvPr>
        </p:nvSpPr>
        <p:spPr/>
        <p:txBody>
          <a:bodyPr/>
          <a:lstStyle/>
          <a:p>
            <a:fld id="{07F526EF-BEA5-374C-9A21-721E6A33D3F4}" type="slidenum">
              <a:rPr lang="en-US" smtClean="0"/>
              <a:t>‹nr.›</a:t>
            </a:fld>
            <a:endParaRPr lang="en-US"/>
          </a:p>
        </p:txBody>
      </p:sp>
    </p:spTree>
    <p:extLst>
      <p:ext uri="{BB962C8B-B14F-4D97-AF65-F5344CB8AC3E}">
        <p14:creationId xmlns:p14="http://schemas.microsoft.com/office/powerpoint/2010/main" val="1806114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51DF5-3205-714D-923C-EFD8DBFF23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360E5D-0B78-B941-AF1B-C2FE08286A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4E925A-A4BD-1446-ADB9-2DA1F30ECE90}"/>
              </a:ext>
            </a:extLst>
          </p:cNvPr>
          <p:cNvSpPr>
            <a:spLocks noGrp="1"/>
          </p:cNvSpPr>
          <p:nvPr>
            <p:ph type="dt" sz="half" idx="10"/>
          </p:nvPr>
        </p:nvSpPr>
        <p:spPr/>
        <p:txBody>
          <a:bodyPr/>
          <a:lstStyle/>
          <a:p>
            <a:fld id="{C7AFA5F4-5990-8349-AB30-7E351AE4234B}" type="datetimeFigureOut">
              <a:rPr lang="en-US" smtClean="0"/>
              <a:t>1/27/2022</a:t>
            </a:fld>
            <a:endParaRPr lang="en-US"/>
          </a:p>
        </p:txBody>
      </p:sp>
      <p:sp>
        <p:nvSpPr>
          <p:cNvPr id="5" name="Footer Placeholder 4">
            <a:extLst>
              <a:ext uri="{FF2B5EF4-FFF2-40B4-BE49-F238E27FC236}">
                <a16:creationId xmlns:a16="http://schemas.microsoft.com/office/drawing/2014/main" id="{49D67E9C-0BCE-794C-BF47-73751B959A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1CA44-0850-084D-A26C-DC065E9F64AC}"/>
              </a:ext>
            </a:extLst>
          </p:cNvPr>
          <p:cNvSpPr>
            <a:spLocks noGrp="1"/>
          </p:cNvSpPr>
          <p:nvPr>
            <p:ph type="sldNum" sz="quarter" idx="12"/>
          </p:nvPr>
        </p:nvSpPr>
        <p:spPr/>
        <p:txBody>
          <a:bodyPr/>
          <a:lstStyle/>
          <a:p>
            <a:fld id="{07F526EF-BEA5-374C-9A21-721E6A33D3F4}" type="slidenum">
              <a:rPr lang="en-US" smtClean="0"/>
              <a:t>‹nr.›</a:t>
            </a:fld>
            <a:endParaRPr lang="en-US"/>
          </a:p>
        </p:txBody>
      </p:sp>
    </p:spTree>
    <p:extLst>
      <p:ext uri="{BB962C8B-B14F-4D97-AF65-F5344CB8AC3E}">
        <p14:creationId xmlns:p14="http://schemas.microsoft.com/office/powerpoint/2010/main" val="3615583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FC0095-EC89-8144-95AF-55E3F200E3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F1DFCF-7A70-B04E-A7DB-29AE6254F2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0DC4-5C80-0E45-9DC9-0577D3D29DE6}"/>
              </a:ext>
            </a:extLst>
          </p:cNvPr>
          <p:cNvSpPr>
            <a:spLocks noGrp="1"/>
          </p:cNvSpPr>
          <p:nvPr>
            <p:ph type="dt" sz="half" idx="10"/>
          </p:nvPr>
        </p:nvSpPr>
        <p:spPr/>
        <p:txBody>
          <a:bodyPr/>
          <a:lstStyle/>
          <a:p>
            <a:fld id="{C7AFA5F4-5990-8349-AB30-7E351AE4234B}" type="datetimeFigureOut">
              <a:rPr lang="en-US" smtClean="0"/>
              <a:t>1/27/2022</a:t>
            </a:fld>
            <a:endParaRPr lang="en-US"/>
          </a:p>
        </p:txBody>
      </p:sp>
      <p:sp>
        <p:nvSpPr>
          <p:cNvPr id="5" name="Footer Placeholder 4">
            <a:extLst>
              <a:ext uri="{FF2B5EF4-FFF2-40B4-BE49-F238E27FC236}">
                <a16:creationId xmlns:a16="http://schemas.microsoft.com/office/drawing/2014/main" id="{62D7FC6A-3C13-9643-B17E-F25B23B428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810816-1AFC-2941-9E6F-8AFBEEB5EBDB}"/>
              </a:ext>
            </a:extLst>
          </p:cNvPr>
          <p:cNvSpPr>
            <a:spLocks noGrp="1"/>
          </p:cNvSpPr>
          <p:nvPr>
            <p:ph type="sldNum" sz="quarter" idx="12"/>
          </p:nvPr>
        </p:nvSpPr>
        <p:spPr/>
        <p:txBody>
          <a:bodyPr/>
          <a:lstStyle/>
          <a:p>
            <a:fld id="{07F526EF-BEA5-374C-9A21-721E6A33D3F4}" type="slidenum">
              <a:rPr lang="en-US" smtClean="0"/>
              <a:t>‹nr.›</a:t>
            </a:fld>
            <a:endParaRPr lang="en-US"/>
          </a:p>
        </p:txBody>
      </p:sp>
    </p:spTree>
    <p:extLst>
      <p:ext uri="{BB962C8B-B14F-4D97-AF65-F5344CB8AC3E}">
        <p14:creationId xmlns:p14="http://schemas.microsoft.com/office/powerpoint/2010/main" val="2375951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0355BF-6CA6-8542-8F59-EFE2040BED28}" type="datetimeFigureOut">
              <a:rPr lang="en-US" smtClean="0">
                <a:solidFill>
                  <a:prstClr val="white">
                    <a:tint val="75000"/>
                  </a:prstClr>
                </a:solidFill>
                <a:latin typeface="Calibri"/>
              </a:rPr>
              <a:pPr/>
              <a:t>1/27/2022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43E9A62-F992-5546-A228-402CD3EB3294}"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2616730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0355BF-6CA6-8542-8F59-EFE2040BED28}" type="datetimeFigureOut">
              <a:rPr lang="en-US" smtClean="0">
                <a:solidFill>
                  <a:prstClr val="white">
                    <a:tint val="75000"/>
                  </a:prstClr>
                </a:solidFill>
                <a:latin typeface="Calibri"/>
              </a:rPr>
              <a:pPr/>
              <a:t>1/27/2022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43E9A62-F992-5546-A228-402CD3EB3294}"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1544860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0355BF-6CA6-8542-8F59-EFE2040BED28}" type="datetimeFigureOut">
              <a:rPr lang="en-US" smtClean="0">
                <a:solidFill>
                  <a:prstClr val="white">
                    <a:tint val="75000"/>
                  </a:prstClr>
                </a:solidFill>
                <a:latin typeface="Calibri"/>
              </a:rPr>
              <a:pPr/>
              <a:t>1/27/2022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43E9A62-F992-5546-A228-402CD3EB3294}"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3352247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0355BF-6CA6-8542-8F59-EFE2040BED28}" type="datetimeFigureOut">
              <a:rPr lang="en-US" smtClean="0">
                <a:solidFill>
                  <a:prstClr val="white">
                    <a:tint val="75000"/>
                  </a:prstClr>
                </a:solidFill>
                <a:latin typeface="Calibri"/>
              </a:rPr>
              <a:pPr/>
              <a:t>1/27/2022</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43E9A62-F992-5546-A228-402CD3EB3294}"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1206999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0355BF-6CA6-8542-8F59-EFE2040BED28}" type="datetimeFigureOut">
              <a:rPr lang="en-US" smtClean="0">
                <a:solidFill>
                  <a:prstClr val="white">
                    <a:tint val="75000"/>
                  </a:prstClr>
                </a:solidFill>
                <a:latin typeface="Calibri"/>
              </a:rPr>
              <a:pPr/>
              <a:t>1/27/2022</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43E9A62-F992-5546-A228-402CD3EB3294}"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3756731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0355BF-6CA6-8542-8F59-EFE2040BED28}" type="datetimeFigureOut">
              <a:rPr lang="en-US" smtClean="0">
                <a:solidFill>
                  <a:prstClr val="white">
                    <a:tint val="75000"/>
                  </a:prstClr>
                </a:solidFill>
                <a:latin typeface="Calibri"/>
              </a:rPr>
              <a:pPr/>
              <a:t>1/27/2022</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43E9A62-F992-5546-A228-402CD3EB3294}"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3899059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0355BF-6CA6-8542-8F59-EFE2040BED28}" type="datetimeFigureOut">
              <a:rPr lang="en-US" smtClean="0">
                <a:solidFill>
                  <a:prstClr val="white">
                    <a:tint val="75000"/>
                  </a:prstClr>
                </a:solidFill>
                <a:latin typeface="Calibri"/>
              </a:rPr>
              <a:pPr/>
              <a:t>1/27/2022</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43E9A62-F992-5546-A228-402CD3EB3294}"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4282158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0355BF-6CA6-8542-8F59-EFE2040BED28}" type="datetimeFigureOut">
              <a:rPr lang="en-US" smtClean="0">
                <a:solidFill>
                  <a:prstClr val="white">
                    <a:tint val="75000"/>
                  </a:prstClr>
                </a:solidFill>
                <a:latin typeface="Calibri"/>
              </a:rPr>
              <a:pPr/>
              <a:t>1/27/2022</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43E9A62-F992-5546-A228-402CD3EB3294}"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1929006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F13A2-AD4B-454B-A9B2-B337D72709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DC49C6-8186-BA4D-8998-86613F2F34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0190F-EC05-F14D-85D0-F793A27F4E08}"/>
              </a:ext>
            </a:extLst>
          </p:cNvPr>
          <p:cNvSpPr>
            <a:spLocks noGrp="1"/>
          </p:cNvSpPr>
          <p:nvPr>
            <p:ph type="dt" sz="half" idx="10"/>
          </p:nvPr>
        </p:nvSpPr>
        <p:spPr/>
        <p:txBody>
          <a:bodyPr/>
          <a:lstStyle/>
          <a:p>
            <a:fld id="{C7AFA5F4-5990-8349-AB30-7E351AE4234B}" type="datetimeFigureOut">
              <a:rPr lang="en-US" smtClean="0"/>
              <a:t>1/27/2022</a:t>
            </a:fld>
            <a:endParaRPr lang="en-US"/>
          </a:p>
        </p:txBody>
      </p:sp>
      <p:sp>
        <p:nvSpPr>
          <p:cNvPr id="5" name="Footer Placeholder 4">
            <a:extLst>
              <a:ext uri="{FF2B5EF4-FFF2-40B4-BE49-F238E27FC236}">
                <a16:creationId xmlns:a16="http://schemas.microsoft.com/office/drawing/2014/main" id="{9EC806E3-B065-3848-B6E0-3B6B7815D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3D383-115E-8E4A-B8E3-54CD241B29E8}"/>
              </a:ext>
            </a:extLst>
          </p:cNvPr>
          <p:cNvSpPr>
            <a:spLocks noGrp="1"/>
          </p:cNvSpPr>
          <p:nvPr>
            <p:ph type="sldNum" sz="quarter" idx="12"/>
          </p:nvPr>
        </p:nvSpPr>
        <p:spPr/>
        <p:txBody>
          <a:bodyPr/>
          <a:lstStyle/>
          <a:p>
            <a:fld id="{07F526EF-BEA5-374C-9A21-721E6A33D3F4}" type="slidenum">
              <a:rPr lang="en-US" smtClean="0"/>
              <a:t>‹nr.›</a:t>
            </a:fld>
            <a:endParaRPr lang="en-US"/>
          </a:p>
        </p:txBody>
      </p:sp>
    </p:spTree>
    <p:extLst>
      <p:ext uri="{BB962C8B-B14F-4D97-AF65-F5344CB8AC3E}">
        <p14:creationId xmlns:p14="http://schemas.microsoft.com/office/powerpoint/2010/main" val="3945833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0355BF-6CA6-8542-8F59-EFE2040BED28}" type="datetimeFigureOut">
              <a:rPr lang="en-US" smtClean="0">
                <a:solidFill>
                  <a:prstClr val="white">
                    <a:tint val="75000"/>
                  </a:prstClr>
                </a:solidFill>
                <a:latin typeface="Calibri"/>
              </a:rPr>
              <a:pPr/>
              <a:t>1/27/2022</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43E9A62-F992-5546-A228-402CD3EB3294}"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23135825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0355BF-6CA6-8542-8F59-EFE2040BED28}" type="datetimeFigureOut">
              <a:rPr lang="en-US" smtClean="0">
                <a:solidFill>
                  <a:prstClr val="white">
                    <a:tint val="75000"/>
                  </a:prstClr>
                </a:solidFill>
                <a:latin typeface="Calibri"/>
              </a:rPr>
              <a:pPr/>
              <a:t>1/27/2022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43E9A62-F992-5546-A228-402CD3EB3294}"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3589372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0355BF-6CA6-8542-8F59-EFE2040BED28}" type="datetimeFigureOut">
              <a:rPr lang="en-US" smtClean="0">
                <a:solidFill>
                  <a:prstClr val="white">
                    <a:tint val="75000"/>
                  </a:prstClr>
                </a:solidFill>
                <a:latin typeface="Calibri"/>
              </a:rPr>
              <a:pPr/>
              <a:t>1/27/2022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43E9A62-F992-5546-A228-402CD3EB3294}"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3756364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0355BF-6CA6-8542-8F59-EFE2040BED28}"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3E9A62-F992-5546-A228-402CD3EB3294}" type="slidenum">
              <a:rPr lang="en-US" smtClean="0"/>
              <a:t>‹nr.›</a:t>
            </a:fld>
            <a:endParaRPr lang="en-US"/>
          </a:p>
        </p:txBody>
      </p:sp>
    </p:spTree>
    <p:extLst>
      <p:ext uri="{BB962C8B-B14F-4D97-AF65-F5344CB8AC3E}">
        <p14:creationId xmlns:p14="http://schemas.microsoft.com/office/powerpoint/2010/main" val="3491520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0355BF-6CA6-8542-8F59-EFE2040BED28}"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3E9A62-F992-5546-A228-402CD3EB3294}" type="slidenum">
              <a:rPr lang="en-US" smtClean="0"/>
              <a:t>‹nr.›</a:t>
            </a:fld>
            <a:endParaRPr lang="en-US"/>
          </a:p>
        </p:txBody>
      </p:sp>
    </p:spTree>
    <p:extLst>
      <p:ext uri="{BB962C8B-B14F-4D97-AF65-F5344CB8AC3E}">
        <p14:creationId xmlns:p14="http://schemas.microsoft.com/office/powerpoint/2010/main" val="39303429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0355BF-6CA6-8542-8F59-EFE2040BED28}"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3E9A62-F992-5546-A228-402CD3EB3294}" type="slidenum">
              <a:rPr lang="en-US" smtClean="0"/>
              <a:t>‹nr.›</a:t>
            </a:fld>
            <a:endParaRPr lang="en-US"/>
          </a:p>
        </p:txBody>
      </p:sp>
    </p:spTree>
    <p:extLst>
      <p:ext uri="{BB962C8B-B14F-4D97-AF65-F5344CB8AC3E}">
        <p14:creationId xmlns:p14="http://schemas.microsoft.com/office/powerpoint/2010/main" val="2771707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0355BF-6CA6-8542-8F59-EFE2040BED28}"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3E9A62-F992-5546-A228-402CD3EB3294}" type="slidenum">
              <a:rPr lang="en-US" smtClean="0"/>
              <a:t>‹nr.›</a:t>
            </a:fld>
            <a:endParaRPr lang="en-US"/>
          </a:p>
        </p:txBody>
      </p:sp>
    </p:spTree>
    <p:extLst>
      <p:ext uri="{BB962C8B-B14F-4D97-AF65-F5344CB8AC3E}">
        <p14:creationId xmlns:p14="http://schemas.microsoft.com/office/powerpoint/2010/main" val="5135635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0355BF-6CA6-8542-8F59-EFE2040BED28}" type="datetimeFigureOut">
              <a:rPr lang="en-US" smtClean="0"/>
              <a:t>1/27/2022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3E9A62-F992-5546-A228-402CD3EB3294}" type="slidenum">
              <a:rPr lang="en-US" smtClean="0"/>
              <a:t>‹nr.›</a:t>
            </a:fld>
            <a:endParaRPr lang="en-US"/>
          </a:p>
        </p:txBody>
      </p:sp>
    </p:spTree>
    <p:extLst>
      <p:ext uri="{BB962C8B-B14F-4D97-AF65-F5344CB8AC3E}">
        <p14:creationId xmlns:p14="http://schemas.microsoft.com/office/powerpoint/2010/main" val="1276108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0355BF-6CA6-8542-8F59-EFE2040BED28}" type="datetimeFigureOut">
              <a:rPr lang="en-US" smtClean="0"/>
              <a:t>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3E9A62-F992-5546-A228-402CD3EB3294}" type="slidenum">
              <a:rPr lang="en-US" smtClean="0"/>
              <a:t>‹nr.›</a:t>
            </a:fld>
            <a:endParaRPr lang="en-US"/>
          </a:p>
        </p:txBody>
      </p:sp>
    </p:spTree>
    <p:extLst>
      <p:ext uri="{BB962C8B-B14F-4D97-AF65-F5344CB8AC3E}">
        <p14:creationId xmlns:p14="http://schemas.microsoft.com/office/powerpoint/2010/main" val="13183543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0355BF-6CA6-8542-8F59-EFE2040BED28}" type="datetimeFigureOut">
              <a:rPr lang="en-US" smtClean="0"/>
              <a:t>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3E9A62-F992-5546-A228-402CD3EB3294}" type="slidenum">
              <a:rPr lang="en-US" smtClean="0"/>
              <a:t>‹nr.›</a:t>
            </a:fld>
            <a:endParaRPr lang="en-US"/>
          </a:p>
        </p:txBody>
      </p:sp>
    </p:spTree>
    <p:extLst>
      <p:ext uri="{BB962C8B-B14F-4D97-AF65-F5344CB8AC3E}">
        <p14:creationId xmlns:p14="http://schemas.microsoft.com/office/powerpoint/2010/main" val="3554540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AE084-FA86-6B49-AC73-FC66FB9220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C02D1A-9B1F-4F4E-BA3E-D49280C019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94CE7F-7CCC-574B-8815-B731AB7AAF2E}"/>
              </a:ext>
            </a:extLst>
          </p:cNvPr>
          <p:cNvSpPr>
            <a:spLocks noGrp="1"/>
          </p:cNvSpPr>
          <p:nvPr>
            <p:ph type="dt" sz="half" idx="10"/>
          </p:nvPr>
        </p:nvSpPr>
        <p:spPr/>
        <p:txBody>
          <a:bodyPr/>
          <a:lstStyle/>
          <a:p>
            <a:fld id="{C7AFA5F4-5990-8349-AB30-7E351AE4234B}" type="datetimeFigureOut">
              <a:rPr lang="en-US" smtClean="0"/>
              <a:t>1/27/2022</a:t>
            </a:fld>
            <a:endParaRPr lang="en-US"/>
          </a:p>
        </p:txBody>
      </p:sp>
      <p:sp>
        <p:nvSpPr>
          <p:cNvPr id="5" name="Footer Placeholder 4">
            <a:extLst>
              <a:ext uri="{FF2B5EF4-FFF2-40B4-BE49-F238E27FC236}">
                <a16:creationId xmlns:a16="http://schemas.microsoft.com/office/drawing/2014/main" id="{999FDB29-778B-3B4E-8A73-54FC934EB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9A8025-AC35-BC4C-B34C-ADC7DBE56A54}"/>
              </a:ext>
            </a:extLst>
          </p:cNvPr>
          <p:cNvSpPr>
            <a:spLocks noGrp="1"/>
          </p:cNvSpPr>
          <p:nvPr>
            <p:ph type="sldNum" sz="quarter" idx="12"/>
          </p:nvPr>
        </p:nvSpPr>
        <p:spPr/>
        <p:txBody>
          <a:bodyPr/>
          <a:lstStyle/>
          <a:p>
            <a:fld id="{07F526EF-BEA5-374C-9A21-721E6A33D3F4}" type="slidenum">
              <a:rPr lang="en-US" smtClean="0"/>
              <a:t>‹nr.›</a:t>
            </a:fld>
            <a:endParaRPr lang="en-US"/>
          </a:p>
        </p:txBody>
      </p:sp>
    </p:spTree>
    <p:extLst>
      <p:ext uri="{BB962C8B-B14F-4D97-AF65-F5344CB8AC3E}">
        <p14:creationId xmlns:p14="http://schemas.microsoft.com/office/powerpoint/2010/main" val="2027417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0355BF-6CA6-8542-8F59-EFE2040BED28}"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3E9A62-F992-5546-A228-402CD3EB3294}" type="slidenum">
              <a:rPr lang="en-US" smtClean="0"/>
              <a:t>‹nr.›</a:t>
            </a:fld>
            <a:endParaRPr lang="en-US"/>
          </a:p>
        </p:txBody>
      </p:sp>
    </p:spTree>
    <p:extLst>
      <p:ext uri="{BB962C8B-B14F-4D97-AF65-F5344CB8AC3E}">
        <p14:creationId xmlns:p14="http://schemas.microsoft.com/office/powerpoint/2010/main" val="37728464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0355BF-6CA6-8542-8F59-EFE2040BED28}"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3E9A62-F992-5546-A228-402CD3EB3294}" type="slidenum">
              <a:rPr lang="en-US" smtClean="0"/>
              <a:t>‹nr.›</a:t>
            </a:fld>
            <a:endParaRPr lang="en-US"/>
          </a:p>
        </p:txBody>
      </p:sp>
    </p:spTree>
    <p:extLst>
      <p:ext uri="{BB962C8B-B14F-4D97-AF65-F5344CB8AC3E}">
        <p14:creationId xmlns:p14="http://schemas.microsoft.com/office/powerpoint/2010/main" val="28402565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0355BF-6CA6-8542-8F59-EFE2040BED28}"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3E9A62-F992-5546-A228-402CD3EB3294}" type="slidenum">
              <a:rPr lang="en-US" smtClean="0"/>
              <a:t>‹nr.›</a:t>
            </a:fld>
            <a:endParaRPr lang="en-US"/>
          </a:p>
        </p:txBody>
      </p:sp>
    </p:spTree>
    <p:extLst>
      <p:ext uri="{BB962C8B-B14F-4D97-AF65-F5344CB8AC3E}">
        <p14:creationId xmlns:p14="http://schemas.microsoft.com/office/powerpoint/2010/main" val="17980242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0355BF-6CA6-8542-8F59-EFE2040BED28}"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3E9A62-F992-5546-A228-402CD3EB3294}" type="slidenum">
              <a:rPr lang="en-US" smtClean="0"/>
              <a:t>‹nr.›</a:t>
            </a:fld>
            <a:endParaRPr lang="en-US"/>
          </a:p>
        </p:txBody>
      </p:sp>
    </p:spTree>
    <p:extLst>
      <p:ext uri="{BB962C8B-B14F-4D97-AF65-F5344CB8AC3E}">
        <p14:creationId xmlns:p14="http://schemas.microsoft.com/office/powerpoint/2010/main" val="3326354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578A7-7BF2-B846-99B8-7ACE7D3CA8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87A63B-ACAC-B749-915A-5F4BDEBC1F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D6236B-05BF-464E-8044-57F378D616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D8F749-6DCD-924E-BF9C-24FF6BDF6D24}"/>
              </a:ext>
            </a:extLst>
          </p:cNvPr>
          <p:cNvSpPr>
            <a:spLocks noGrp="1"/>
          </p:cNvSpPr>
          <p:nvPr>
            <p:ph type="dt" sz="half" idx="10"/>
          </p:nvPr>
        </p:nvSpPr>
        <p:spPr/>
        <p:txBody>
          <a:bodyPr/>
          <a:lstStyle/>
          <a:p>
            <a:fld id="{C7AFA5F4-5990-8349-AB30-7E351AE4234B}" type="datetimeFigureOut">
              <a:rPr lang="en-US" smtClean="0"/>
              <a:t>1/27/2022</a:t>
            </a:fld>
            <a:endParaRPr lang="en-US"/>
          </a:p>
        </p:txBody>
      </p:sp>
      <p:sp>
        <p:nvSpPr>
          <p:cNvPr id="6" name="Footer Placeholder 5">
            <a:extLst>
              <a:ext uri="{FF2B5EF4-FFF2-40B4-BE49-F238E27FC236}">
                <a16:creationId xmlns:a16="http://schemas.microsoft.com/office/drawing/2014/main" id="{8730E83E-538B-264F-8773-5FFBDDACAA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298869-0159-774B-9C33-B82303FACEE8}"/>
              </a:ext>
            </a:extLst>
          </p:cNvPr>
          <p:cNvSpPr>
            <a:spLocks noGrp="1"/>
          </p:cNvSpPr>
          <p:nvPr>
            <p:ph type="sldNum" sz="quarter" idx="12"/>
          </p:nvPr>
        </p:nvSpPr>
        <p:spPr/>
        <p:txBody>
          <a:bodyPr/>
          <a:lstStyle/>
          <a:p>
            <a:fld id="{07F526EF-BEA5-374C-9A21-721E6A33D3F4}" type="slidenum">
              <a:rPr lang="en-US" smtClean="0"/>
              <a:t>‹nr.›</a:t>
            </a:fld>
            <a:endParaRPr lang="en-US"/>
          </a:p>
        </p:txBody>
      </p:sp>
    </p:spTree>
    <p:extLst>
      <p:ext uri="{BB962C8B-B14F-4D97-AF65-F5344CB8AC3E}">
        <p14:creationId xmlns:p14="http://schemas.microsoft.com/office/powerpoint/2010/main" val="1772254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3F411-A163-3D47-844C-890389C98F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3613A6-EBE7-A74F-8FCC-BC3820F1E4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6BDA29-7F4A-CB47-B520-4B296D5373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8E768F-5B69-804D-ACE6-27EA56B1DD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9063BB-25C7-3742-B1A9-AB32B2C001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EFE62E-389D-A24F-AE32-107E6409E66E}"/>
              </a:ext>
            </a:extLst>
          </p:cNvPr>
          <p:cNvSpPr>
            <a:spLocks noGrp="1"/>
          </p:cNvSpPr>
          <p:nvPr>
            <p:ph type="dt" sz="half" idx="10"/>
          </p:nvPr>
        </p:nvSpPr>
        <p:spPr/>
        <p:txBody>
          <a:bodyPr/>
          <a:lstStyle/>
          <a:p>
            <a:fld id="{C7AFA5F4-5990-8349-AB30-7E351AE4234B}" type="datetimeFigureOut">
              <a:rPr lang="en-US" smtClean="0"/>
              <a:t>1/27/2022</a:t>
            </a:fld>
            <a:endParaRPr lang="en-US"/>
          </a:p>
        </p:txBody>
      </p:sp>
      <p:sp>
        <p:nvSpPr>
          <p:cNvPr id="8" name="Footer Placeholder 7">
            <a:extLst>
              <a:ext uri="{FF2B5EF4-FFF2-40B4-BE49-F238E27FC236}">
                <a16:creationId xmlns:a16="http://schemas.microsoft.com/office/drawing/2014/main" id="{5D01A083-D8F5-1F4E-B1F0-506498CE27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D20718-842E-7240-B4AC-6EA4CF9D84FA}"/>
              </a:ext>
            </a:extLst>
          </p:cNvPr>
          <p:cNvSpPr>
            <a:spLocks noGrp="1"/>
          </p:cNvSpPr>
          <p:nvPr>
            <p:ph type="sldNum" sz="quarter" idx="12"/>
          </p:nvPr>
        </p:nvSpPr>
        <p:spPr/>
        <p:txBody>
          <a:bodyPr/>
          <a:lstStyle/>
          <a:p>
            <a:fld id="{07F526EF-BEA5-374C-9A21-721E6A33D3F4}" type="slidenum">
              <a:rPr lang="en-US" smtClean="0"/>
              <a:t>‹nr.›</a:t>
            </a:fld>
            <a:endParaRPr lang="en-US"/>
          </a:p>
        </p:txBody>
      </p:sp>
    </p:spTree>
    <p:extLst>
      <p:ext uri="{BB962C8B-B14F-4D97-AF65-F5344CB8AC3E}">
        <p14:creationId xmlns:p14="http://schemas.microsoft.com/office/powerpoint/2010/main" val="3054494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C379-8894-CB4E-AD1F-A56413A0B5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2605AD-39A3-764B-B9CC-29A8918971D4}"/>
              </a:ext>
            </a:extLst>
          </p:cNvPr>
          <p:cNvSpPr>
            <a:spLocks noGrp="1"/>
          </p:cNvSpPr>
          <p:nvPr>
            <p:ph type="dt" sz="half" idx="10"/>
          </p:nvPr>
        </p:nvSpPr>
        <p:spPr/>
        <p:txBody>
          <a:bodyPr/>
          <a:lstStyle/>
          <a:p>
            <a:fld id="{C7AFA5F4-5990-8349-AB30-7E351AE4234B}" type="datetimeFigureOut">
              <a:rPr lang="en-US" smtClean="0"/>
              <a:t>1/27/2022</a:t>
            </a:fld>
            <a:endParaRPr lang="en-US"/>
          </a:p>
        </p:txBody>
      </p:sp>
      <p:sp>
        <p:nvSpPr>
          <p:cNvPr id="4" name="Footer Placeholder 3">
            <a:extLst>
              <a:ext uri="{FF2B5EF4-FFF2-40B4-BE49-F238E27FC236}">
                <a16:creationId xmlns:a16="http://schemas.microsoft.com/office/drawing/2014/main" id="{5F4C3A49-E8C8-3440-9E95-6B20ACE435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1AE60D-646B-9F45-8742-794605EA6550}"/>
              </a:ext>
            </a:extLst>
          </p:cNvPr>
          <p:cNvSpPr>
            <a:spLocks noGrp="1"/>
          </p:cNvSpPr>
          <p:nvPr>
            <p:ph type="sldNum" sz="quarter" idx="12"/>
          </p:nvPr>
        </p:nvSpPr>
        <p:spPr/>
        <p:txBody>
          <a:bodyPr/>
          <a:lstStyle/>
          <a:p>
            <a:fld id="{07F526EF-BEA5-374C-9A21-721E6A33D3F4}" type="slidenum">
              <a:rPr lang="en-US" smtClean="0"/>
              <a:t>‹nr.›</a:t>
            </a:fld>
            <a:endParaRPr lang="en-US"/>
          </a:p>
        </p:txBody>
      </p:sp>
    </p:spTree>
    <p:extLst>
      <p:ext uri="{BB962C8B-B14F-4D97-AF65-F5344CB8AC3E}">
        <p14:creationId xmlns:p14="http://schemas.microsoft.com/office/powerpoint/2010/main" val="3809105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8BFC0B-B135-1946-9EBF-EE1C3E6CAA23}"/>
              </a:ext>
            </a:extLst>
          </p:cNvPr>
          <p:cNvSpPr>
            <a:spLocks noGrp="1"/>
          </p:cNvSpPr>
          <p:nvPr>
            <p:ph type="dt" sz="half" idx="10"/>
          </p:nvPr>
        </p:nvSpPr>
        <p:spPr/>
        <p:txBody>
          <a:bodyPr/>
          <a:lstStyle/>
          <a:p>
            <a:fld id="{C7AFA5F4-5990-8349-AB30-7E351AE4234B}" type="datetimeFigureOut">
              <a:rPr lang="en-US" smtClean="0"/>
              <a:t>1/27/2022</a:t>
            </a:fld>
            <a:endParaRPr lang="en-US"/>
          </a:p>
        </p:txBody>
      </p:sp>
      <p:sp>
        <p:nvSpPr>
          <p:cNvPr id="3" name="Footer Placeholder 2">
            <a:extLst>
              <a:ext uri="{FF2B5EF4-FFF2-40B4-BE49-F238E27FC236}">
                <a16:creationId xmlns:a16="http://schemas.microsoft.com/office/drawing/2014/main" id="{43AA05F9-E42A-1D4E-A012-3A1706C29E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CA79EA-C24E-A24C-8192-D42FC3C328CE}"/>
              </a:ext>
            </a:extLst>
          </p:cNvPr>
          <p:cNvSpPr>
            <a:spLocks noGrp="1"/>
          </p:cNvSpPr>
          <p:nvPr>
            <p:ph type="sldNum" sz="quarter" idx="12"/>
          </p:nvPr>
        </p:nvSpPr>
        <p:spPr/>
        <p:txBody>
          <a:bodyPr/>
          <a:lstStyle/>
          <a:p>
            <a:fld id="{07F526EF-BEA5-374C-9A21-721E6A33D3F4}" type="slidenum">
              <a:rPr lang="en-US" smtClean="0"/>
              <a:t>‹nr.›</a:t>
            </a:fld>
            <a:endParaRPr lang="en-US"/>
          </a:p>
        </p:txBody>
      </p:sp>
    </p:spTree>
    <p:extLst>
      <p:ext uri="{BB962C8B-B14F-4D97-AF65-F5344CB8AC3E}">
        <p14:creationId xmlns:p14="http://schemas.microsoft.com/office/powerpoint/2010/main" val="2464681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02D6E-5010-F642-8EAC-F393E25555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8D7DAA-F181-B147-9488-A476570EBD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A34E4C-1FBD-904C-A8EC-5D717DEA8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B8CD15-36E8-7544-878B-B151DFBE3310}"/>
              </a:ext>
            </a:extLst>
          </p:cNvPr>
          <p:cNvSpPr>
            <a:spLocks noGrp="1"/>
          </p:cNvSpPr>
          <p:nvPr>
            <p:ph type="dt" sz="half" idx="10"/>
          </p:nvPr>
        </p:nvSpPr>
        <p:spPr/>
        <p:txBody>
          <a:bodyPr/>
          <a:lstStyle/>
          <a:p>
            <a:fld id="{C7AFA5F4-5990-8349-AB30-7E351AE4234B}" type="datetimeFigureOut">
              <a:rPr lang="en-US" smtClean="0"/>
              <a:t>1/27/2022</a:t>
            </a:fld>
            <a:endParaRPr lang="en-US"/>
          </a:p>
        </p:txBody>
      </p:sp>
      <p:sp>
        <p:nvSpPr>
          <p:cNvPr id="6" name="Footer Placeholder 5">
            <a:extLst>
              <a:ext uri="{FF2B5EF4-FFF2-40B4-BE49-F238E27FC236}">
                <a16:creationId xmlns:a16="http://schemas.microsoft.com/office/drawing/2014/main" id="{D36BF941-EEC9-5B44-A47C-EA928E31F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149A7-D04B-B342-8352-8387283C7CB5}"/>
              </a:ext>
            </a:extLst>
          </p:cNvPr>
          <p:cNvSpPr>
            <a:spLocks noGrp="1"/>
          </p:cNvSpPr>
          <p:nvPr>
            <p:ph type="sldNum" sz="quarter" idx="12"/>
          </p:nvPr>
        </p:nvSpPr>
        <p:spPr/>
        <p:txBody>
          <a:bodyPr/>
          <a:lstStyle/>
          <a:p>
            <a:fld id="{07F526EF-BEA5-374C-9A21-721E6A33D3F4}" type="slidenum">
              <a:rPr lang="en-US" smtClean="0"/>
              <a:t>‹nr.›</a:t>
            </a:fld>
            <a:endParaRPr lang="en-US"/>
          </a:p>
        </p:txBody>
      </p:sp>
    </p:spTree>
    <p:extLst>
      <p:ext uri="{BB962C8B-B14F-4D97-AF65-F5344CB8AC3E}">
        <p14:creationId xmlns:p14="http://schemas.microsoft.com/office/powerpoint/2010/main" val="4160042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2B7A2-6D2F-ED47-9E8A-6BC40AC6C5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E5BA5-1015-614B-8BE4-05D4A27047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32937E-7747-3C4E-B988-D4DA074457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77993E-B921-E64F-9228-F9CC0397AC1E}"/>
              </a:ext>
            </a:extLst>
          </p:cNvPr>
          <p:cNvSpPr>
            <a:spLocks noGrp="1"/>
          </p:cNvSpPr>
          <p:nvPr>
            <p:ph type="dt" sz="half" idx="10"/>
          </p:nvPr>
        </p:nvSpPr>
        <p:spPr/>
        <p:txBody>
          <a:bodyPr/>
          <a:lstStyle/>
          <a:p>
            <a:fld id="{C7AFA5F4-5990-8349-AB30-7E351AE4234B}" type="datetimeFigureOut">
              <a:rPr lang="en-US" smtClean="0"/>
              <a:t>1/27/2022</a:t>
            </a:fld>
            <a:endParaRPr lang="en-US"/>
          </a:p>
        </p:txBody>
      </p:sp>
      <p:sp>
        <p:nvSpPr>
          <p:cNvPr id="6" name="Footer Placeholder 5">
            <a:extLst>
              <a:ext uri="{FF2B5EF4-FFF2-40B4-BE49-F238E27FC236}">
                <a16:creationId xmlns:a16="http://schemas.microsoft.com/office/drawing/2014/main" id="{BC103A1C-BBFD-224F-A873-D3F9162C92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B8DB4C-F7DA-A846-BF48-FAF39347ABE6}"/>
              </a:ext>
            </a:extLst>
          </p:cNvPr>
          <p:cNvSpPr>
            <a:spLocks noGrp="1"/>
          </p:cNvSpPr>
          <p:nvPr>
            <p:ph type="sldNum" sz="quarter" idx="12"/>
          </p:nvPr>
        </p:nvSpPr>
        <p:spPr/>
        <p:txBody>
          <a:bodyPr/>
          <a:lstStyle/>
          <a:p>
            <a:fld id="{07F526EF-BEA5-374C-9A21-721E6A33D3F4}" type="slidenum">
              <a:rPr lang="en-US" smtClean="0"/>
              <a:t>‹nr.›</a:t>
            </a:fld>
            <a:endParaRPr lang="en-US"/>
          </a:p>
        </p:txBody>
      </p:sp>
    </p:spTree>
    <p:extLst>
      <p:ext uri="{BB962C8B-B14F-4D97-AF65-F5344CB8AC3E}">
        <p14:creationId xmlns:p14="http://schemas.microsoft.com/office/powerpoint/2010/main" val="2288989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A25ED2-7712-2940-AE10-04A4C9AE33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6495BC-8980-2D41-B680-8EB199234C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198EAF-1F8F-9740-9FA9-25D4024FCB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AFA5F4-5990-8349-AB30-7E351AE4234B}" type="datetimeFigureOut">
              <a:rPr lang="en-US" smtClean="0"/>
              <a:t>1/27/2022</a:t>
            </a:fld>
            <a:endParaRPr lang="en-US"/>
          </a:p>
        </p:txBody>
      </p:sp>
      <p:sp>
        <p:nvSpPr>
          <p:cNvPr id="5" name="Footer Placeholder 4">
            <a:extLst>
              <a:ext uri="{FF2B5EF4-FFF2-40B4-BE49-F238E27FC236}">
                <a16:creationId xmlns:a16="http://schemas.microsoft.com/office/drawing/2014/main" id="{A6C506E5-3FF5-0047-B26D-F620EC89F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CBA624-6A49-2D4D-9237-E55EF69D05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526EF-BEA5-374C-9A21-721E6A33D3F4}" type="slidenum">
              <a:rPr lang="en-US" smtClean="0"/>
              <a:t>‹nr.›</a:t>
            </a:fld>
            <a:endParaRPr lang="en-US"/>
          </a:p>
        </p:txBody>
      </p:sp>
    </p:spTree>
    <p:extLst>
      <p:ext uri="{BB962C8B-B14F-4D97-AF65-F5344CB8AC3E}">
        <p14:creationId xmlns:p14="http://schemas.microsoft.com/office/powerpoint/2010/main" val="1267225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0355BF-6CA6-8542-8F59-EFE2040BED28}" type="datetimeFigureOut">
              <a:rPr lang="en-US" smtClean="0">
                <a:solidFill>
                  <a:prstClr val="white">
                    <a:tint val="75000"/>
                  </a:prstClr>
                </a:solidFill>
                <a:latin typeface="Calibri"/>
              </a:rPr>
              <a:pPr/>
              <a:t>1/27/2022</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3E9A62-F992-5546-A228-402CD3EB3294}" type="slidenum">
              <a:rPr lang="en-US" smtClean="0">
                <a:solidFill>
                  <a:prstClr val="white">
                    <a:tint val="75000"/>
                  </a:prstClr>
                </a:solidFill>
                <a:latin typeface="Calibri"/>
              </a:rPr>
              <a:pPr/>
              <a:t>‹nr.›</a:t>
            </a:fld>
            <a:endParaRPr lang="en-US">
              <a:solidFill>
                <a:prstClr val="white">
                  <a:tint val="75000"/>
                </a:prstClr>
              </a:solidFill>
              <a:latin typeface="Calibri"/>
            </a:endParaRPr>
          </a:p>
        </p:txBody>
      </p:sp>
    </p:spTree>
    <p:extLst>
      <p:ext uri="{BB962C8B-B14F-4D97-AF65-F5344CB8AC3E}">
        <p14:creationId xmlns:p14="http://schemas.microsoft.com/office/powerpoint/2010/main" val="4602253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0355BF-6CA6-8542-8F59-EFE2040BED28}" type="datetimeFigureOut">
              <a:rPr lang="en-US" smtClean="0"/>
              <a:t>1/27/2022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3E9A62-F992-5546-A228-402CD3EB3294}" type="slidenum">
              <a:rPr lang="en-US" smtClean="0"/>
              <a:t>‹nr.›</a:t>
            </a:fld>
            <a:endParaRPr lang="en-US"/>
          </a:p>
        </p:txBody>
      </p:sp>
    </p:spTree>
    <p:extLst>
      <p:ext uri="{BB962C8B-B14F-4D97-AF65-F5344CB8AC3E}">
        <p14:creationId xmlns:p14="http://schemas.microsoft.com/office/powerpoint/2010/main" val="5542121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24.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24.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old, stone, fabric&#10;&#10;Description automatically generated">
            <a:extLst>
              <a:ext uri="{FF2B5EF4-FFF2-40B4-BE49-F238E27FC236}">
                <a16:creationId xmlns:a16="http://schemas.microsoft.com/office/drawing/2014/main" id="{E2CC0A13-66F7-DB45-8A98-BA760F983D5E}"/>
              </a:ext>
            </a:extLst>
          </p:cNvPr>
          <p:cNvPicPr/>
          <p:nvPr/>
        </p:nvPicPr>
        <p:blipFill rotWithShape="1">
          <a:blip r:embed="rId2" cstate="print">
            <a:alphaModFix amt="50000"/>
            <a:extLst>
              <a:ext uri="{28A0092B-C50C-407E-A947-70E740481C1C}">
                <a14:useLocalDpi xmlns:a14="http://schemas.microsoft.com/office/drawing/2010/main" val="0"/>
              </a:ext>
            </a:extLst>
          </a:blip>
          <a:srcRect l="7159" r="1731" b="1"/>
          <a:stretch/>
        </p:blipFill>
        <p:spPr>
          <a:xfrm>
            <a:off x="20" y="1"/>
            <a:ext cx="12191980" cy="6857999"/>
          </a:xfrm>
          <a:prstGeom prst="rect">
            <a:avLst/>
          </a:prstGeom>
        </p:spPr>
      </p:pic>
      <p:sp>
        <p:nvSpPr>
          <p:cNvPr id="2" name="Title 1">
            <a:extLst>
              <a:ext uri="{FF2B5EF4-FFF2-40B4-BE49-F238E27FC236}">
                <a16:creationId xmlns:a16="http://schemas.microsoft.com/office/drawing/2014/main" id="{5E251735-E53C-7443-BE66-4CCB01629FF0}"/>
              </a:ext>
            </a:extLst>
          </p:cNvPr>
          <p:cNvSpPr>
            <a:spLocks noGrp="1"/>
          </p:cNvSpPr>
          <p:nvPr>
            <p:ph type="ctrTitle"/>
          </p:nvPr>
        </p:nvSpPr>
        <p:spPr>
          <a:xfrm>
            <a:off x="1524000" y="691288"/>
            <a:ext cx="9144000" cy="2900518"/>
          </a:xfrm>
        </p:spPr>
        <p:txBody>
          <a:bodyPr>
            <a:normAutofit/>
          </a:bodyPr>
          <a:lstStyle/>
          <a:p>
            <a:r>
              <a:rPr lang="en-US" sz="5500" b="1" dirty="0">
                <a:solidFill>
                  <a:srgbClr val="B89DD4"/>
                </a:solidFill>
                <a:latin typeface="Garamond" panose="02020404030301010803" pitchFamily="18" charset="0"/>
              </a:rPr>
              <a:t>Participating in the Past:</a:t>
            </a:r>
            <a:br>
              <a:rPr lang="en-US" sz="5500" b="1" dirty="0">
                <a:solidFill>
                  <a:srgbClr val="B89DD4"/>
                </a:solidFill>
                <a:latin typeface="Garamond" panose="02020404030301010803" pitchFamily="18" charset="0"/>
              </a:rPr>
            </a:br>
            <a:r>
              <a:rPr lang="en-US" sz="5500" b="1" dirty="0">
                <a:solidFill>
                  <a:srgbClr val="B89DD4"/>
                </a:solidFill>
                <a:latin typeface="Garamond" panose="02020404030301010803" pitchFamily="18" charset="0"/>
              </a:rPr>
              <a:t>An Ethnographic Approach to Medieval Liturgical Practices</a:t>
            </a:r>
          </a:p>
        </p:txBody>
      </p:sp>
      <p:sp>
        <p:nvSpPr>
          <p:cNvPr id="3" name="Subtitle 2">
            <a:extLst>
              <a:ext uri="{FF2B5EF4-FFF2-40B4-BE49-F238E27FC236}">
                <a16:creationId xmlns:a16="http://schemas.microsoft.com/office/drawing/2014/main" id="{3420780E-70A2-B94A-A197-A229CEF63CB6}"/>
              </a:ext>
            </a:extLst>
          </p:cNvPr>
          <p:cNvSpPr>
            <a:spLocks noGrp="1"/>
          </p:cNvSpPr>
          <p:nvPr>
            <p:ph type="subTitle" idx="1"/>
          </p:nvPr>
        </p:nvSpPr>
        <p:spPr>
          <a:xfrm>
            <a:off x="1524000" y="4426761"/>
            <a:ext cx="9144000" cy="1739951"/>
          </a:xfrm>
        </p:spPr>
        <p:txBody>
          <a:bodyPr>
            <a:noAutofit/>
          </a:bodyPr>
          <a:lstStyle/>
          <a:p>
            <a:r>
              <a:rPr lang="en-US" sz="3000" dirty="0">
                <a:solidFill>
                  <a:srgbClr val="FFFFFF"/>
                </a:solidFill>
                <a:latin typeface="Garamond" panose="02020404030301010803" pitchFamily="18" charset="0"/>
              </a:rPr>
              <a:t>Katie Ann-Marie Bugyis</a:t>
            </a:r>
          </a:p>
          <a:p>
            <a:r>
              <a:rPr lang="en-US" sz="3000" dirty="0">
                <a:solidFill>
                  <a:srgbClr val="FFFFFF"/>
                </a:solidFill>
                <a:latin typeface="Garamond" panose="02020404030301010803" pitchFamily="18" charset="0"/>
              </a:rPr>
              <a:t>Program of Liberal Studies</a:t>
            </a:r>
          </a:p>
          <a:p>
            <a:r>
              <a:rPr lang="en-US" sz="3000" dirty="0">
                <a:solidFill>
                  <a:srgbClr val="FFFFFF"/>
                </a:solidFill>
                <a:latin typeface="Garamond" panose="02020404030301010803" pitchFamily="18" charset="0"/>
              </a:rPr>
              <a:t>University of Notre Dame</a:t>
            </a:r>
          </a:p>
          <a:p>
            <a:r>
              <a:rPr lang="en-US" sz="3000" dirty="0" err="1">
                <a:solidFill>
                  <a:srgbClr val="FFFFFF"/>
                </a:solidFill>
                <a:latin typeface="Garamond" panose="02020404030301010803" pitchFamily="18" charset="0"/>
              </a:rPr>
              <a:t>kbugyis@nd.edu</a:t>
            </a:r>
            <a:endParaRPr lang="en-US" sz="3000" dirty="0">
              <a:solidFill>
                <a:srgbClr val="FFFFFF"/>
              </a:solidFill>
              <a:latin typeface="Garamond" panose="02020404030301010803" pitchFamily="18" charset="0"/>
            </a:endParaRPr>
          </a:p>
        </p:txBody>
      </p:sp>
      <p:sp>
        <p:nvSpPr>
          <p:cNvPr id="5" name="TextBox 4">
            <a:extLst>
              <a:ext uri="{FF2B5EF4-FFF2-40B4-BE49-F238E27FC236}">
                <a16:creationId xmlns:a16="http://schemas.microsoft.com/office/drawing/2014/main" id="{7D30CBEB-FF4D-8E43-AAFC-5FF2F2C46F88}"/>
              </a:ext>
            </a:extLst>
          </p:cNvPr>
          <p:cNvSpPr txBox="1"/>
          <p:nvPr/>
        </p:nvSpPr>
        <p:spPr>
          <a:xfrm>
            <a:off x="9274629" y="6453051"/>
            <a:ext cx="2917351" cy="292388"/>
          </a:xfrm>
          <a:prstGeom prst="rect">
            <a:avLst/>
          </a:prstGeom>
          <a:noFill/>
        </p:spPr>
        <p:txBody>
          <a:bodyPr wrap="square" rtlCol="0">
            <a:spAutoFit/>
          </a:bodyPr>
          <a:lstStyle/>
          <a:p>
            <a:r>
              <a:rPr lang="en-US" sz="1300" dirty="0">
                <a:solidFill>
                  <a:schemeClr val="tx1">
                    <a:lumMod val="85000"/>
                  </a:schemeClr>
                </a:solidFill>
                <a:latin typeface="Garamond" panose="02020404030301010803" pitchFamily="18" charset="0"/>
              </a:rPr>
              <a:t>London, British Library, Egerton MS 2849</a:t>
            </a:r>
          </a:p>
        </p:txBody>
      </p:sp>
    </p:spTree>
    <p:extLst>
      <p:ext uri="{BB962C8B-B14F-4D97-AF65-F5344CB8AC3E}">
        <p14:creationId xmlns:p14="http://schemas.microsoft.com/office/powerpoint/2010/main" val="16473980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low confidence">
            <a:extLst>
              <a:ext uri="{FF2B5EF4-FFF2-40B4-BE49-F238E27FC236}">
                <a16:creationId xmlns:a16="http://schemas.microsoft.com/office/drawing/2014/main" id="{1282D8A3-7F13-A44A-9CEA-4697654C49A2}"/>
              </a:ext>
            </a:extLst>
          </p:cNvPr>
          <p:cNvPicPr>
            <a:picLocks noChangeAspect="1"/>
          </p:cNvPicPr>
          <p:nvPr/>
        </p:nvPicPr>
        <p:blipFill rotWithShape="1">
          <a:blip r:embed="rId2">
            <a:alphaModFix amt="35000"/>
          </a:blip>
          <a:srcRect t="-141" r="488" b="-501"/>
          <a:stretch/>
        </p:blipFill>
        <p:spPr>
          <a:xfrm>
            <a:off x="1451430" y="-1973"/>
            <a:ext cx="9652000" cy="6859973"/>
          </a:xfrm>
          <a:prstGeom prst="rect">
            <a:avLst/>
          </a:prstGeom>
          <a:ln w="28575">
            <a:solidFill>
              <a:schemeClr val="bg1"/>
            </a:solidFill>
          </a:ln>
        </p:spPr>
      </p:pic>
      <p:sp>
        <p:nvSpPr>
          <p:cNvPr id="4" name="Title 1">
            <a:extLst>
              <a:ext uri="{FF2B5EF4-FFF2-40B4-BE49-F238E27FC236}">
                <a16:creationId xmlns:a16="http://schemas.microsoft.com/office/drawing/2014/main" id="{41895711-6E5C-244B-8E7F-ED9D76C61F0F}"/>
              </a:ext>
            </a:extLst>
          </p:cNvPr>
          <p:cNvSpPr txBox="1">
            <a:spLocks/>
          </p:cNvSpPr>
          <p:nvPr/>
        </p:nvSpPr>
        <p:spPr>
          <a:xfrm>
            <a:off x="0" y="1597303"/>
            <a:ext cx="12192000" cy="302622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schemeClr val="accent4">
                    <a:lumMod val="60000"/>
                    <a:lumOff val="40000"/>
                  </a:schemeClr>
                </a:solidFill>
                <a:effectLst/>
                <a:uLnTx/>
                <a:uFillTx/>
                <a:latin typeface="Garamond"/>
                <a:ea typeface="+mj-ea"/>
                <a:cs typeface="Garamond"/>
              </a:rPr>
              <a:t>The Matter of Liturgy in Benedictine Women’s Communities in Medieval England</a:t>
            </a:r>
          </a:p>
        </p:txBody>
      </p:sp>
    </p:spTree>
    <p:extLst>
      <p:ext uri="{BB962C8B-B14F-4D97-AF65-F5344CB8AC3E}">
        <p14:creationId xmlns:p14="http://schemas.microsoft.com/office/powerpoint/2010/main" val="3298636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09 at 5.39.43 P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24001" y="-4343"/>
            <a:ext cx="9144000" cy="3026943"/>
          </a:xfrm>
          <a:prstGeom prst="rect">
            <a:avLst/>
          </a:prstGeom>
        </p:spPr>
      </p:pic>
      <p:sp>
        <p:nvSpPr>
          <p:cNvPr id="5" name="Oval 4"/>
          <p:cNvSpPr/>
          <p:nvPr/>
        </p:nvSpPr>
        <p:spPr>
          <a:xfrm>
            <a:off x="8162184" y="939229"/>
            <a:ext cx="934906" cy="740928"/>
          </a:xfrm>
          <a:prstGeom prst="ellipse">
            <a:avLst/>
          </a:prstGeom>
          <a:noFill/>
          <a:ln w="57150" cmpd="sng">
            <a:solidFill>
              <a:schemeClr val="accent4">
                <a:lumMod val="75000"/>
                <a:alpha val="85000"/>
              </a:schemeClr>
            </a:solidFill>
          </a:ln>
          <a:effectLst/>
          <a:scene3d>
            <a:camera prst="orthographicFront">
              <a:rot lat="0" lon="0" rev="0"/>
            </a:camera>
            <a:lightRig rig="glow" dir="tl">
              <a:rot lat="0" lon="0" rev="19800000"/>
            </a:lightRig>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6" name="Picture 5" descr="+barking.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23754" y="3693567"/>
            <a:ext cx="4724400" cy="3164433"/>
          </a:xfrm>
          <a:prstGeom prst="rect">
            <a:avLst/>
          </a:prstGeom>
        </p:spPr>
      </p:pic>
      <p:pic>
        <p:nvPicPr>
          <p:cNvPr id="7" name="Picture 6" descr="BarkingAbbey-1500.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2" y="3693567"/>
            <a:ext cx="4419599" cy="3164433"/>
          </a:xfrm>
          <a:prstGeom prst="rect">
            <a:avLst/>
          </a:prstGeom>
        </p:spPr>
      </p:pic>
      <p:sp>
        <p:nvSpPr>
          <p:cNvPr id="8" name="TextBox 7"/>
          <p:cNvSpPr txBox="1"/>
          <p:nvPr/>
        </p:nvSpPr>
        <p:spPr>
          <a:xfrm>
            <a:off x="2032000" y="3324234"/>
            <a:ext cx="3352800" cy="369332"/>
          </a:xfrm>
          <a:prstGeom prst="rect">
            <a:avLst/>
          </a:prstGeom>
          <a:noFill/>
        </p:spPr>
        <p:txBody>
          <a:bodyPr wrap="square" rtlCol="0">
            <a:spAutoFit/>
          </a:bodyPr>
          <a:lstStyle/>
          <a:p>
            <a:pPr algn="ctr" defTabSz="457200"/>
            <a:r>
              <a:rPr lang="en-US" b="1" dirty="0">
                <a:solidFill>
                  <a:prstClr val="white"/>
                </a:solidFill>
                <a:latin typeface="Garamond"/>
                <a:cs typeface="Garamond"/>
              </a:rPr>
              <a:t>Barking Abbey</a:t>
            </a:r>
            <a:r>
              <a:rPr lang="en-US" b="1" i="1" dirty="0">
                <a:solidFill>
                  <a:prstClr val="white"/>
                </a:solidFill>
                <a:latin typeface="Garamond"/>
                <a:cs typeface="Garamond"/>
              </a:rPr>
              <a:t> </a:t>
            </a:r>
            <a:r>
              <a:rPr lang="en-US" b="1" dirty="0">
                <a:solidFill>
                  <a:prstClr val="white"/>
                </a:solidFill>
                <a:latin typeface="Garamond"/>
                <a:cs typeface="Garamond"/>
              </a:rPr>
              <a:t>in</a:t>
            </a:r>
            <a:r>
              <a:rPr lang="en-US" b="1" i="1" dirty="0">
                <a:solidFill>
                  <a:prstClr val="white"/>
                </a:solidFill>
                <a:latin typeface="Garamond"/>
                <a:cs typeface="Garamond"/>
              </a:rPr>
              <a:t> c</a:t>
            </a:r>
            <a:r>
              <a:rPr lang="en-US" b="1" dirty="0">
                <a:solidFill>
                  <a:prstClr val="white"/>
                </a:solidFill>
                <a:latin typeface="Garamond"/>
                <a:cs typeface="Garamond"/>
              </a:rPr>
              <a:t>. 1500</a:t>
            </a:r>
          </a:p>
        </p:txBody>
      </p:sp>
      <p:sp>
        <p:nvSpPr>
          <p:cNvPr id="9" name="TextBox 8"/>
          <p:cNvSpPr txBox="1"/>
          <p:nvPr/>
        </p:nvSpPr>
        <p:spPr>
          <a:xfrm>
            <a:off x="6558114" y="3324234"/>
            <a:ext cx="3801639" cy="369332"/>
          </a:xfrm>
          <a:prstGeom prst="rect">
            <a:avLst/>
          </a:prstGeom>
          <a:noFill/>
        </p:spPr>
        <p:txBody>
          <a:bodyPr wrap="square" rtlCol="0">
            <a:spAutoFit/>
          </a:bodyPr>
          <a:lstStyle/>
          <a:p>
            <a:pPr algn="ctr" defTabSz="457200"/>
            <a:r>
              <a:rPr lang="en-US" b="1" dirty="0">
                <a:solidFill>
                  <a:prstClr val="white"/>
                </a:solidFill>
                <a:latin typeface="Garamond"/>
                <a:cs typeface="Garamond"/>
              </a:rPr>
              <a:t>Remains of Barking Abbey Today</a:t>
            </a:r>
          </a:p>
        </p:txBody>
      </p:sp>
      <p:sp>
        <p:nvSpPr>
          <p:cNvPr id="10" name="Title 1"/>
          <p:cNvSpPr>
            <a:spLocks noGrp="1"/>
          </p:cNvSpPr>
          <p:nvPr>
            <p:ph type="title"/>
          </p:nvPr>
        </p:nvSpPr>
        <p:spPr>
          <a:xfrm>
            <a:off x="3131518" y="939230"/>
            <a:ext cx="5030666" cy="1214463"/>
          </a:xfrm>
        </p:spPr>
        <p:txBody>
          <a:bodyPr>
            <a:noAutofit/>
          </a:bodyPr>
          <a:lstStyle/>
          <a:p>
            <a:r>
              <a:rPr lang="en-US" sz="6000" b="1" dirty="0">
                <a:solidFill>
                  <a:schemeClr val="accent4">
                    <a:lumMod val="75000"/>
                  </a:schemeClr>
                </a:solidFill>
                <a:latin typeface="Garamond"/>
                <a:cs typeface="Garamond"/>
              </a:rPr>
              <a:t>Barking Abbey</a:t>
            </a:r>
          </a:p>
        </p:txBody>
      </p:sp>
    </p:spTree>
    <p:extLst>
      <p:ext uri="{BB962C8B-B14F-4D97-AF65-F5344CB8AC3E}">
        <p14:creationId xmlns:p14="http://schemas.microsoft.com/office/powerpoint/2010/main" val="1337961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8EF25AD-A9EE-B14A-8DEC-048E40872A6D}"/>
              </a:ext>
            </a:extLst>
          </p:cNvPr>
          <p:cNvGraphicFramePr>
            <a:graphicFrameLocks noGrp="1"/>
          </p:cNvGraphicFramePr>
          <p:nvPr>
            <p:ph idx="1"/>
            <p:extLst>
              <p:ext uri="{D42A27DB-BD31-4B8C-83A1-F6EECF244321}">
                <p14:modId xmlns:p14="http://schemas.microsoft.com/office/powerpoint/2010/main" val="1764106209"/>
              </p:ext>
            </p:extLst>
          </p:nvPr>
        </p:nvGraphicFramePr>
        <p:xfrm>
          <a:off x="0" y="270851"/>
          <a:ext cx="12192002" cy="6316297"/>
        </p:xfrm>
        <a:graphic>
          <a:graphicData uri="http://schemas.openxmlformats.org/drawingml/2006/table">
            <a:tbl>
              <a:tblPr firstRow="1" firstCol="1" bandRow="1">
                <a:tableStyleId>{00A15C55-8517-42AA-B614-E9B94910E393}</a:tableStyleId>
              </a:tblPr>
              <a:tblGrid>
                <a:gridCol w="5449463">
                  <a:extLst>
                    <a:ext uri="{9D8B030D-6E8A-4147-A177-3AD203B41FA5}">
                      <a16:colId xmlns:a16="http://schemas.microsoft.com/office/drawing/2014/main" val="1623567874"/>
                    </a:ext>
                  </a:extLst>
                </a:gridCol>
                <a:gridCol w="5124329">
                  <a:extLst>
                    <a:ext uri="{9D8B030D-6E8A-4147-A177-3AD203B41FA5}">
                      <a16:colId xmlns:a16="http://schemas.microsoft.com/office/drawing/2014/main" val="2787349372"/>
                    </a:ext>
                  </a:extLst>
                </a:gridCol>
                <a:gridCol w="1618210">
                  <a:extLst>
                    <a:ext uri="{9D8B030D-6E8A-4147-A177-3AD203B41FA5}">
                      <a16:colId xmlns:a16="http://schemas.microsoft.com/office/drawing/2014/main" val="352556384"/>
                    </a:ext>
                  </a:extLst>
                </a:gridCol>
              </a:tblGrid>
              <a:tr h="265228">
                <a:tc>
                  <a:txBody>
                    <a:bodyPr/>
                    <a:lstStyle/>
                    <a:p>
                      <a:pPr marL="0" marR="0" algn="ctr">
                        <a:spcBef>
                          <a:spcPts val="0"/>
                        </a:spcBef>
                        <a:spcAft>
                          <a:spcPts val="0"/>
                        </a:spcAft>
                      </a:pPr>
                      <a:r>
                        <a:rPr lang="en-US" sz="1600">
                          <a:effectLst/>
                          <a:latin typeface="Garamond" panose="02020404030301010803" pitchFamily="18" charset="0"/>
                        </a:rPr>
                        <a:t>Shelfmark</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lgn="ctr">
                        <a:spcBef>
                          <a:spcPts val="0"/>
                        </a:spcBef>
                        <a:spcAft>
                          <a:spcPts val="0"/>
                        </a:spcAft>
                      </a:pPr>
                      <a:r>
                        <a:rPr lang="en-US" sz="1600" dirty="0">
                          <a:effectLst/>
                          <a:latin typeface="Garamond" panose="02020404030301010803" pitchFamily="18" charset="0"/>
                        </a:rPr>
                        <a:t>Type</a:t>
                      </a:r>
                      <a:endParaRPr lang="en-US" sz="1600" dirty="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lgn="ctr">
                        <a:spcBef>
                          <a:spcPts val="0"/>
                        </a:spcBef>
                        <a:spcAft>
                          <a:spcPts val="0"/>
                        </a:spcAft>
                      </a:pPr>
                      <a:r>
                        <a:rPr lang="en-US" sz="1600" dirty="0">
                          <a:effectLst/>
                          <a:latin typeface="Garamond" panose="02020404030301010803" pitchFamily="18" charset="0"/>
                        </a:rPr>
                        <a:t>Date</a:t>
                      </a:r>
                      <a:endParaRPr lang="en-US" sz="1600" dirty="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extLst>
                  <a:ext uri="{0D108BD9-81ED-4DB2-BD59-A6C34878D82A}">
                    <a16:rowId xmlns:a16="http://schemas.microsoft.com/office/drawing/2014/main" val="2761169348"/>
                  </a:ext>
                </a:extLst>
              </a:tr>
              <a:tr h="514418">
                <a:tc>
                  <a:txBody>
                    <a:bodyPr/>
                    <a:lstStyle/>
                    <a:p>
                      <a:pPr marL="0" marR="0">
                        <a:spcBef>
                          <a:spcPts val="0"/>
                        </a:spcBef>
                        <a:spcAft>
                          <a:spcPts val="0"/>
                        </a:spcAft>
                      </a:pPr>
                      <a:r>
                        <a:rPr lang="en-US" sz="1600">
                          <a:effectLst/>
                          <a:latin typeface="Garamond" panose="02020404030301010803" pitchFamily="18" charset="0"/>
                        </a:rPr>
                        <a:t>olim Beeleigh Abbey, Foyle MS, now in private ownership</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dirty="0">
                          <a:effectLst/>
                          <a:latin typeface="Garamond" panose="02020404030301010803" pitchFamily="18" charset="0"/>
                        </a:rPr>
                        <a:t>Nicholas Love, Mirror of the Blessed Life of Jesus Christ; William </a:t>
                      </a:r>
                      <a:r>
                        <a:rPr lang="en-US" sz="1600" dirty="0" err="1">
                          <a:effectLst/>
                          <a:latin typeface="Garamond" panose="02020404030301010803" pitchFamily="18" charset="0"/>
                        </a:rPr>
                        <a:t>Flete’s</a:t>
                      </a:r>
                      <a:r>
                        <a:rPr lang="en-US" sz="1600" dirty="0">
                          <a:effectLst/>
                          <a:latin typeface="Garamond" panose="02020404030301010803" pitchFamily="18" charset="0"/>
                        </a:rPr>
                        <a:t> De </a:t>
                      </a:r>
                      <a:r>
                        <a:rPr lang="en-US" sz="1600" dirty="0" err="1">
                          <a:effectLst/>
                          <a:latin typeface="Garamond" panose="02020404030301010803" pitchFamily="18" charset="0"/>
                        </a:rPr>
                        <a:t>remediis</a:t>
                      </a:r>
                      <a:r>
                        <a:rPr lang="en-US" sz="1600" dirty="0">
                          <a:effectLst/>
                          <a:latin typeface="Garamond" panose="02020404030301010803" pitchFamily="18" charset="0"/>
                        </a:rPr>
                        <a:t> contra </a:t>
                      </a:r>
                      <a:r>
                        <a:rPr lang="en-US" sz="1600" dirty="0" err="1">
                          <a:effectLst/>
                          <a:latin typeface="Garamond" panose="02020404030301010803" pitchFamily="18" charset="0"/>
                        </a:rPr>
                        <a:t>temptationes</a:t>
                      </a:r>
                      <a:endParaRPr lang="en-US" sz="1600" dirty="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dirty="0">
                          <a:effectLst/>
                          <a:latin typeface="Garamond" panose="02020404030301010803" pitchFamily="18" charset="0"/>
                        </a:rPr>
                        <a:t>s. </a:t>
                      </a:r>
                      <a:r>
                        <a:rPr lang="en-US" sz="1600" dirty="0" err="1">
                          <a:effectLst/>
                          <a:latin typeface="Garamond" panose="02020404030301010803" pitchFamily="18" charset="0"/>
                        </a:rPr>
                        <a:t>xv</a:t>
                      </a:r>
                      <a:r>
                        <a:rPr lang="en-US" sz="1600" baseline="30000" dirty="0" err="1">
                          <a:effectLst/>
                          <a:latin typeface="Garamond" panose="02020404030301010803" pitchFamily="18" charset="0"/>
                        </a:rPr>
                        <a:t>in</a:t>
                      </a:r>
                      <a:endParaRPr lang="en-US" sz="1600" dirty="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extLst>
                  <a:ext uri="{0D108BD9-81ED-4DB2-BD59-A6C34878D82A}">
                    <a16:rowId xmlns:a16="http://schemas.microsoft.com/office/drawing/2014/main" val="2083277856"/>
                  </a:ext>
                </a:extLst>
              </a:tr>
              <a:tr h="265228">
                <a:tc>
                  <a:txBody>
                    <a:bodyPr/>
                    <a:lstStyle/>
                    <a:p>
                      <a:pPr marL="0" marR="0">
                        <a:spcBef>
                          <a:spcPts val="0"/>
                        </a:spcBef>
                        <a:spcAft>
                          <a:spcPts val="0"/>
                        </a:spcAft>
                      </a:pPr>
                      <a:r>
                        <a:rPr lang="en-US" sz="1600">
                          <a:effectLst/>
                          <a:latin typeface="Garamond" panose="02020404030301010803" pitchFamily="18" charset="0"/>
                        </a:rPr>
                        <a:t>Cambridge, Trinity College, MS O.3.54 (1226)</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dirty="0">
                          <a:effectLst/>
                          <a:latin typeface="Garamond" panose="02020404030301010803" pitchFamily="18" charset="0"/>
                        </a:rPr>
                        <a:t>Hymnal</a:t>
                      </a:r>
                      <a:endParaRPr lang="en-US" sz="1600" dirty="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s. xv</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extLst>
                  <a:ext uri="{0D108BD9-81ED-4DB2-BD59-A6C34878D82A}">
                    <a16:rowId xmlns:a16="http://schemas.microsoft.com/office/drawing/2014/main" val="192954749"/>
                  </a:ext>
                </a:extLst>
              </a:tr>
              <a:tr h="265228">
                <a:tc>
                  <a:txBody>
                    <a:bodyPr/>
                    <a:lstStyle/>
                    <a:p>
                      <a:pPr marL="0" marR="0">
                        <a:spcBef>
                          <a:spcPts val="0"/>
                        </a:spcBef>
                        <a:spcAft>
                          <a:spcPts val="0"/>
                        </a:spcAft>
                      </a:pPr>
                      <a:r>
                        <a:rPr lang="en-US" sz="1600">
                          <a:effectLst/>
                          <a:latin typeface="Garamond" panose="02020404030301010803" pitchFamily="18" charset="0"/>
                        </a:rPr>
                        <a:t>Cambridge, University Library, MS Dd.12.56</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dirty="0">
                          <a:effectLst/>
                          <a:latin typeface="Garamond" panose="02020404030301010803" pitchFamily="18" charset="0"/>
                        </a:rPr>
                        <a:t>Book of Hours</a:t>
                      </a:r>
                      <a:endParaRPr lang="en-US" sz="1600" dirty="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s.xv</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extLst>
                  <a:ext uri="{0D108BD9-81ED-4DB2-BD59-A6C34878D82A}">
                    <a16:rowId xmlns:a16="http://schemas.microsoft.com/office/drawing/2014/main" val="4276228405"/>
                  </a:ext>
                </a:extLst>
              </a:tr>
              <a:tr h="238478">
                <a:tc>
                  <a:txBody>
                    <a:bodyPr/>
                    <a:lstStyle/>
                    <a:p>
                      <a:pPr marL="0" marR="0">
                        <a:spcBef>
                          <a:spcPts val="0"/>
                        </a:spcBef>
                        <a:spcAft>
                          <a:spcPts val="0"/>
                        </a:spcAft>
                      </a:pPr>
                      <a:r>
                        <a:rPr lang="en-US" sz="1600">
                          <a:effectLst/>
                          <a:latin typeface="Garamond" panose="02020404030301010803" pitchFamily="18" charset="0"/>
                        </a:rPr>
                        <a:t>Cardiff, Public Library, MS 1. 381</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Collection of saints’ lives</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dirty="0">
                          <a:effectLst/>
                          <a:latin typeface="Garamond" panose="02020404030301010803" pitchFamily="18" charset="0"/>
                        </a:rPr>
                        <a:t>s. </a:t>
                      </a:r>
                      <a:r>
                        <a:rPr lang="en-US" sz="1600" dirty="0" err="1">
                          <a:effectLst/>
                          <a:latin typeface="Garamond" panose="02020404030301010803" pitchFamily="18" charset="0"/>
                        </a:rPr>
                        <a:t>xii</a:t>
                      </a:r>
                      <a:r>
                        <a:rPr lang="en-US" sz="1600" baseline="30000" dirty="0" err="1">
                          <a:effectLst/>
                          <a:latin typeface="Garamond" panose="02020404030301010803" pitchFamily="18" charset="0"/>
                        </a:rPr>
                        <a:t>in</a:t>
                      </a:r>
                      <a:r>
                        <a:rPr lang="en-US" sz="1600" baseline="30000" dirty="0">
                          <a:effectLst/>
                          <a:latin typeface="Garamond" panose="02020404030301010803" pitchFamily="18" charset="0"/>
                        </a:rPr>
                        <a:t>-med</a:t>
                      </a:r>
                      <a:endParaRPr lang="en-US" sz="1600" dirty="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extLst>
                  <a:ext uri="{0D108BD9-81ED-4DB2-BD59-A6C34878D82A}">
                    <a16:rowId xmlns:a16="http://schemas.microsoft.com/office/drawing/2014/main" val="2605883034"/>
                  </a:ext>
                </a:extLst>
              </a:tr>
              <a:tr h="715434">
                <a:tc>
                  <a:txBody>
                    <a:bodyPr/>
                    <a:lstStyle/>
                    <a:p>
                      <a:pPr marL="0" marR="0">
                        <a:spcBef>
                          <a:spcPts val="0"/>
                        </a:spcBef>
                        <a:spcAft>
                          <a:spcPts val="0"/>
                        </a:spcAft>
                      </a:pPr>
                      <a:r>
                        <a:rPr lang="en-US" sz="1600">
                          <a:effectLst/>
                          <a:latin typeface="Garamond" panose="02020404030301010803" pitchFamily="18" charset="0"/>
                        </a:rPr>
                        <a:t>Cardiff, Public Library, MS 3. 383</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Defensor of Ligugé, Scintillarium; anonymous theological treatises; John Beleth, Summa de ecclesiasticis officiis; Summa de vitiis et virtutibus</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s. xiii</a:t>
                      </a:r>
                      <a:r>
                        <a:rPr lang="en-US" sz="1600" baseline="30000">
                          <a:effectLst/>
                          <a:latin typeface="Garamond" panose="02020404030301010803" pitchFamily="18" charset="0"/>
                        </a:rPr>
                        <a:t>ex</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extLst>
                  <a:ext uri="{0D108BD9-81ED-4DB2-BD59-A6C34878D82A}">
                    <a16:rowId xmlns:a16="http://schemas.microsoft.com/office/drawing/2014/main" val="2274213573"/>
                  </a:ext>
                </a:extLst>
              </a:tr>
              <a:tr h="265228">
                <a:tc>
                  <a:txBody>
                    <a:bodyPr/>
                    <a:lstStyle/>
                    <a:p>
                      <a:pPr marL="0" marR="0">
                        <a:spcBef>
                          <a:spcPts val="0"/>
                        </a:spcBef>
                        <a:spcAft>
                          <a:spcPts val="0"/>
                        </a:spcAft>
                      </a:pPr>
                      <a:r>
                        <a:rPr lang="en-US" sz="1600">
                          <a:effectLst/>
                          <a:latin typeface="Garamond" panose="02020404030301010803" pitchFamily="18" charset="0"/>
                        </a:rPr>
                        <a:t>Dublin, Trinity College, MS 176</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Collection of saints’ lives</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s. xi</a:t>
                      </a:r>
                      <a:r>
                        <a:rPr lang="en-US" sz="1600" baseline="30000">
                          <a:effectLst/>
                          <a:latin typeface="Garamond" panose="02020404030301010803" pitchFamily="18" charset="0"/>
                        </a:rPr>
                        <a:t>2/2</a:t>
                      </a:r>
                      <a:r>
                        <a:rPr lang="en-US" sz="1600">
                          <a:effectLst/>
                          <a:latin typeface="Garamond" panose="02020404030301010803" pitchFamily="18" charset="0"/>
                        </a:rPr>
                        <a:t> and xii</a:t>
                      </a:r>
                      <a:r>
                        <a:rPr lang="en-US" sz="1600" baseline="30000">
                          <a:effectLst/>
                          <a:latin typeface="Garamond" panose="02020404030301010803" pitchFamily="18" charset="0"/>
                        </a:rPr>
                        <a:t>1/2</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extLst>
                  <a:ext uri="{0D108BD9-81ED-4DB2-BD59-A6C34878D82A}">
                    <a16:rowId xmlns:a16="http://schemas.microsoft.com/office/drawing/2014/main" val="2349854741"/>
                  </a:ext>
                </a:extLst>
              </a:tr>
              <a:tr h="514418">
                <a:tc>
                  <a:txBody>
                    <a:bodyPr/>
                    <a:lstStyle/>
                    <a:p>
                      <a:pPr marL="0" marR="0">
                        <a:spcBef>
                          <a:spcPts val="0"/>
                        </a:spcBef>
                        <a:spcAft>
                          <a:spcPts val="0"/>
                        </a:spcAft>
                      </a:pPr>
                      <a:r>
                        <a:rPr lang="en-US" sz="1600" dirty="0">
                          <a:effectLst/>
                          <a:latin typeface="Garamond" panose="02020404030301010803" pitchFamily="18" charset="0"/>
                        </a:rPr>
                        <a:t>London, British Library, Additional MS 10596</a:t>
                      </a:r>
                      <a:endParaRPr lang="en-US" sz="1600" dirty="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Wycliffite translation of the Book of Tobit, the Book of Susanna, and the Magnificat and Benedictus</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s. xv</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extLst>
                  <a:ext uri="{0D108BD9-81ED-4DB2-BD59-A6C34878D82A}">
                    <a16:rowId xmlns:a16="http://schemas.microsoft.com/office/drawing/2014/main" val="3456056515"/>
                  </a:ext>
                </a:extLst>
              </a:tr>
              <a:tr h="265228">
                <a:tc>
                  <a:txBody>
                    <a:bodyPr/>
                    <a:lstStyle/>
                    <a:p>
                      <a:pPr marL="0" marR="0">
                        <a:spcBef>
                          <a:spcPts val="0"/>
                        </a:spcBef>
                        <a:spcAft>
                          <a:spcPts val="0"/>
                        </a:spcAft>
                      </a:pPr>
                      <a:r>
                        <a:rPr lang="en-US" sz="1600" dirty="0">
                          <a:effectLst/>
                          <a:latin typeface="Garamond" panose="02020404030301010803" pitchFamily="18" charset="0"/>
                        </a:rPr>
                        <a:t>London, British Library, Cotton MS Julius D. viii, </a:t>
                      </a:r>
                      <a:r>
                        <a:rPr lang="en-US" sz="1600" dirty="0" err="1">
                          <a:effectLst/>
                          <a:latin typeface="Garamond" panose="02020404030301010803" pitchFamily="18" charset="0"/>
                        </a:rPr>
                        <a:t>fols</a:t>
                      </a:r>
                      <a:r>
                        <a:rPr lang="en-US" sz="1600" dirty="0">
                          <a:effectLst/>
                          <a:latin typeface="Garamond" panose="02020404030301010803" pitchFamily="18" charset="0"/>
                        </a:rPr>
                        <a:t>. 40r-47v</a:t>
                      </a:r>
                      <a:endParaRPr lang="en-US" sz="1600" dirty="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Accounts of Barking’s Cellaress</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after 1453</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extLst>
                  <a:ext uri="{0D108BD9-81ED-4DB2-BD59-A6C34878D82A}">
                    <a16:rowId xmlns:a16="http://schemas.microsoft.com/office/drawing/2014/main" val="1277478416"/>
                  </a:ext>
                </a:extLst>
              </a:tr>
              <a:tr h="265228">
                <a:tc>
                  <a:txBody>
                    <a:bodyPr/>
                    <a:lstStyle/>
                    <a:p>
                      <a:pPr marL="0" marR="0">
                        <a:spcBef>
                          <a:spcPts val="0"/>
                        </a:spcBef>
                        <a:spcAft>
                          <a:spcPts val="0"/>
                        </a:spcAft>
                      </a:pPr>
                      <a:r>
                        <a:rPr lang="en-US" sz="1600" dirty="0">
                          <a:effectLst/>
                          <a:latin typeface="Garamond" panose="02020404030301010803" pitchFamily="18" charset="0"/>
                        </a:rPr>
                        <a:t>London, British Library, Cotton MS Otho A. v</a:t>
                      </a:r>
                      <a:endParaRPr lang="en-US" sz="1600" dirty="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Calendar and explanation in English</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s. xiv</a:t>
                      </a:r>
                      <a:r>
                        <a:rPr lang="en-US" sz="1600" baseline="30000">
                          <a:effectLst/>
                          <a:latin typeface="Garamond" panose="02020404030301010803" pitchFamily="18" charset="0"/>
                        </a:rPr>
                        <a:t>ex</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extLst>
                  <a:ext uri="{0D108BD9-81ED-4DB2-BD59-A6C34878D82A}">
                    <a16:rowId xmlns:a16="http://schemas.microsoft.com/office/drawing/2014/main" val="204365788"/>
                  </a:ext>
                </a:extLst>
              </a:tr>
              <a:tr h="476956">
                <a:tc>
                  <a:txBody>
                    <a:bodyPr/>
                    <a:lstStyle/>
                    <a:p>
                      <a:pPr marL="0" marR="0">
                        <a:spcBef>
                          <a:spcPts val="0"/>
                        </a:spcBef>
                        <a:spcAft>
                          <a:spcPts val="0"/>
                        </a:spcAft>
                      </a:pPr>
                      <a:r>
                        <a:rPr lang="en-US" sz="1600">
                          <a:effectLst/>
                          <a:latin typeface="Garamond" panose="02020404030301010803" pitchFamily="18" charset="0"/>
                        </a:rPr>
                        <a:t>London, Lambeth Palace, 1495.4 (printed book)</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Vitas patrum in English printed by Wynkyn de Worde, Westminster</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1495</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extLst>
                  <a:ext uri="{0D108BD9-81ED-4DB2-BD59-A6C34878D82A}">
                    <a16:rowId xmlns:a16="http://schemas.microsoft.com/office/drawing/2014/main" val="1881258562"/>
                  </a:ext>
                </a:extLst>
              </a:tr>
              <a:tr h="265228">
                <a:tc>
                  <a:txBody>
                    <a:bodyPr/>
                    <a:lstStyle/>
                    <a:p>
                      <a:pPr marL="0" marR="0">
                        <a:spcBef>
                          <a:spcPts val="0"/>
                        </a:spcBef>
                        <a:spcAft>
                          <a:spcPts val="0"/>
                        </a:spcAft>
                      </a:pPr>
                      <a:r>
                        <a:rPr lang="en-US" sz="1600">
                          <a:effectLst/>
                          <a:latin typeface="Garamond" panose="02020404030301010803" pitchFamily="18" charset="0"/>
                        </a:rPr>
                        <a:t>Nijmegen, University Library, MS 194, fols. 41-104</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Collection of prayers and devotional materials</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s. xv</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extLst>
                  <a:ext uri="{0D108BD9-81ED-4DB2-BD59-A6C34878D82A}">
                    <a16:rowId xmlns:a16="http://schemas.microsoft.com/office/drawing/2014/main" val="1597959141"/>
                  </a:ext>
                </a:extLst>
              </a:tr>
              <a:tr h="238478">
                <a:tc>
                  <a:txBody>
                    <a:bodyPr/>
                    <a:lstStyle/>
                    <a:p>
                      <a:pPr marL="0" marR="0">
                        <a:spcBef>
                          <a:spcPts val="0"/>
                        </a:spcBef>
                        <a:spcAft>
                          <a:spcPts val="0"/>
                        </a:spcAft>
                      </a:pPr>
                      <a:r>
                        <a:rPr lang="en-US" sz="1600" dirty="0">
                          <a:effectLst/>
                          <a:latin typeface="Garamond" panose="02020404030301010803" pitchFamily="18" charset="0"/>
                        </a:rPr>
                        <a:t>Oxford, Bodleian Library, MS Bodley 155</a:t>
                      </a:r>
                      <a:endParaRPr lang="en-US" sz="1600" dirty="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Gospel book</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s. xi</a:t>
                      </a:r>
                      <a:r>
                        <a:rPr lang="en-US" sz="1600" baseline="30000">
                          <a:effectLst/>
                          <a:latin typeface="Garamond" panose="02020404030301010803" pitchFamily="18" charset="0"/>
                        </a:rPr>
                        <a:t>in</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extLst>
                  <a:ext uri="{0D108BD9-81ED-4DB2-BD59-A6C34878D82A}">
                    <a16:rowId xmlns:a16="http://schemas.microsoft.com/office/drawing/2014/main" val="594997998"/>
                  </a:ext>
                </a:extLst>
              </a:tr>
              <a:tr h="397843">
                <a:tc>
                  <a:txBody>
                    <a:bodyPr/>
                    <a:lstStyle/>
                    <a:p>
                      <a:pPr marL="0" marR="0">
                        <a:spcBef>
                          <a:spcPts val="0"/>
                        </a:spcBef>
                        <a:spcAft>
                          <a:spcPts val="0"/>
                        </a:spcAft>
                      </a:pPr>
                      <a:r>
                        <a:rPr lang="en-US" sz="1600" dirty="0">
                          <a:effectLst/>
                          <a:latin typeface="Garamond" panose="02020404030301010803" pitchFamily="18" charset="0"/>
                        </a:rPr>
                        <a:t>Oxford, Bodleian Library, MS Bodley 923</a:t>
                      </a:r>
                      <a:endParaRPr lang="en-US" sz="1600" dirty="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Clensyng of Mannes Sowle</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s. xiv</a:t>
                      </a:r>
                      <a:r>
                        <a:rPr lang="en-US" sz="1600" baseline="30000">
                          <a:effectLst/>
                          <a:latin typeface="Garamond" panose="02020404030301010803" pitchFamily="18" charset="0"/>
                        </a:rPr>
                        <a:t>med</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extLst>
                  <a:ext uri="{0D108BD9-81ED-4DB2-BD59-A6C34878D82A}">
                    <a16:rowId xmlns:a16="http://schemas.microsoft.com/office/drawing/2014/main" val="762713758"/>
                  </a:ext>
                </a:extLst>
              </a:tr>
              <a:tr h="265228">
                <a:tc>
                  <a:txBody>
                    <a:bodyPr/>
                    <a:lstStyle/>
                    <a:p>
                      <a:pPr marL="0" marR="0">
                        <a:spcBef>
                          <a:spcPts val="0"/>
                        </a:spcBef>
                        <a:spcAft>
                          <a:spcPts val="0"/>
                        </a:spcAft>
                      </a:pPr>
                      <a:r>
                        <a:rPr lang="en-US" sz="1600" dirty="0">
                          <a:effectLst/>
                          <a:latin typeface="Garamond" panose="02020404030301010803" pitchFamily="18" charset="0"/>
                        </a:rPr>
                        <a:t>Oxford, Bodleian Library, MS Laud lat. 19</a:t>
                      </a:r>
                      <a:endParaRPr lang="en-US" sz="1600" dirty="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Song of Songs with gloss; Lamentations with gloss</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s. xii</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extLst>
                  <a:ext uri="{0D108BD9-81ED-4DB2-BD59-A6C34878D82A}">
                    <a16:rowId xmlns:a16="http://schemas.microsoft.com/office/drawing/2014/main" val="3716638388"/>
                  </a:ext>
                </a:extLst>
              </a:tr>
              <a:tr h="265228">
                <a:tc>
                  <a:txBody>
                    <a:bodyPr/>
                    <a:lstStyle/>
                    <a:p>
                      <a:pPr marL="0" marR="0">
                        <a:spcBef>
                          <a:spcPts val="0"/>
                        </a:spcBef>
                        <a:spcAft>
                          <a:spcPts val="0"/>
                        </a:spcAft>
                      </a:pPr>
                      <a:r>
                        <a:rPr lang="en-US" sz="1600">
                          <a:effectLst/>
                          <a:latin typeface="Garamond" panose="02020404030301010803" pitchFamily="18" charset="0"/>
                        </a:rPr>
                        <a:t>Oxford, Magdalen College, MS lat. 41</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Large collection of devotional and moral works in French</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s. xv</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extLst>
                  <a:ext uri="{0D108BD9-81ED-4DB2-BD59-A6C34878D82A}">
                    <a16:rowId xmlns:a16="http://schemas.microsoft.com/office/drawing/2014/main" val="1640993942"/>
                  </a:ext>
                </a:extLst>
              </a:tr>
              <a:tr h="397843">
                <a:tc>
                  <a:txBody>
                    <a:bodyPr/>
                    <a:lstStyle/>
                    <a:p>
                      <a:pPr marL="0" marR="0">
                        <a:spcBef>
                          <a:spcPts val="0"/>
                        </a:spcBef>
                        <a:spcAft>
                          <a:spcPts val="0"/>
                        </a:spcAft>
                        <a:tabLst>
                          <a:tab pos="1028700" algn="ctr"/>
                        </a:tabLst>
                      </a:pPr>
                      <a:r>
                        <a:rPr lang="en-US" sz="1600">
                          <a:effectLst/>
                          <a:latin typeface="Garamond" panose="02020404030301010803" pitchFamily="18" charset="0"/>
                        </a:rPr>
                        <a:t>Oxford, University College, MS 169</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Ordinal</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a:effectLst/>
                          <a:latin typeface="Garamond" panose="02020404030301010803" pitchFamily="18" charset="0"/>
                        </a:rPr>
                        <a:t>c. 1404</a:t>
                      </a:r>
                      <a:endParaRPr lang="en-US" sz="160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extLst>
                  <a:ext uri="{0D108BD9-81ED-4DB2-BD59-A6C34878D82A}">
                    <a16:rowId xmlns:a16="http://schemas.microsoft.com/office/drawing/2014/main" val="994216762"/>
                  </a:ext>
                </a:extLst>
              </a:tr>
              <a:tr h="397843">
                <a:tc>
                  <a:txBody>
                    <a:bodyPr/>
                    <a:lstStyle/>
                    <a:p>
                      <a:pPr marL="0" marR="0">
                        <a:spcBef>
                          <a:spcPts val="0"/>
                        </a:spcBef>
                        <a:spcAft>
                          <a:spcPts val="0"/>
                        </a:spcAft>
                      </a:pPr>
                      <a:r>
                        <a:rPr lang="en-US" sz="1600" dirty="0">
                          <a:effectLst/>
                          <a:latin typeface="Garamond" panose="02020404030301010803" pitchFamily="18" charset="0"/>
                        </a:rPr>
                        <a:t>Paris, </a:t>
                      </a:r>
                      <a:r>
                        <a:rPr lang="en-US" sz="1600" dirty="0" err="1">
                          <a:effectLst/>
                          <a:latin typeface="Garamond" panose="02020404030301010803" pitchFamily="18" charset="0"/>
                        </a:rPr>
                        <a:t>Bibliothèque</a:t>
                      </a:r>
                      <a:r>
                        <a:rPr lang="en-US" sz="1600" dirty="0">
                          <a:effectLst/>
                          <a:latin typeface="Garamond" panose="02020404030301010803" pitchFamily="18" charset="0"/>
                        </a:rPr>
                        <a:t> </a:t>
                      </a:r>
                      <a:r>
                        <a:rPr lang="en-US" sz="1600" dirty="0" err="1">
                          <a:effectLst/>
                          <a:latin typeface="Garamond" panose="02020404030301010803" pitchFamily="18" charset="0"/>
                        </a:rPr>
                        <a:t>nationale</a:t>
                      </a:r>
                      <a:r>
                        <a:rPr lang="en-US" sz="1600" dirty="0">
                          <a:effectLst/>
                          <a:latin typeface="Garamond" panose="02020404030301010803" pitchFamily="18" charset="0"/>
                        </a:rPr>
                        <a:t> de France, </a:t>
                      </a:r>
                      <a:r>
                        <a:rPr lang="en-US" sz="1600" dirty="0" err="1">
                          <a:effectLst/>
                          <a:latin typeface="Garamond" panose="02020404030301010803" pitchFamily="18" charset="0"/>
                        </a:rPr>
                        <a:t>ms</a:t>
                      </a:r>
                      <a:r>
                        <a:rPr lang="en-US" sz="1600" dirty="0">
                          <a:effectLst/>
                          <a:latin typeface="Garamond" panose="02020404030301010803" pitchFamily="18" charset="0"/>
                        </a:rPr>
                        <a:t> </a:t>
                      </a:r>
                      <a:r>
                        <a:rPr lang="en-US" sz="1600" dirty="0" err="1">
                          <a:effectLst/>
                          <a:latin typeface="Garamond" panose="02020404030301010803" pitchFamily="18" charset="0"/>
                        </a:rPr>
                        <a:t>fr.</a:t>
                      </a:r>
                      <a:r>
                        <a:rPr lang="en-US" sz="1600" dirty="0">
                          <a:effectLst/>
                          <a:latin typeface="Garamond" panose="02020404030301010803" pitchFamily="18" charset="0"/>
                        </a:rPr>
                        <a:t> 1038</a:t>
                      </a:r>
                      <a:endParaRPr lang="en-US" sz="1600" dirty="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dirty="0">
                          <a:effectLst/>
                          <a:latin typeface="Garamond" panose="02020404030301010803" pitchFamily="18" charset="0"/>
                        </a:rPr>
                        <a:t>Vies des </a:t>
                      </a:r>
                      <a:r>
                        <a:rPr lang="en-US" sz="1600" dirty="0" err="1">
                          <a:effectLst/>
                          <a:latin typeface="Garamond" panose="02020404030301010803" pitchFamily="18" charset="0"/>
                        </a:rPr>
                        <a:t>pères</a:t>
                      </a:r>
                      <a:r>
                        <a:rPr lang="en-US" sz="1600" dirty="0">
                          <a:effectLst/>
                          <a:latin typeface="Garamond" panose="02020404030301010803" pitchFamily="18" charset="0"/>
                        </a:rPr>
                        <a:t> and other devotional texts in French</a:t>
                      </a:r>
                      <a:endParaRPr lang="en-US" sz="1600" dirty="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tc>
                  <a:txBody>
                    <a:bodyPr/>
                    <a:lstStyle/>
                    <a:p>
                      <a:pPr marL="0" marR="0">
                        <a:spcBef>
                          <a:spcPts val="0"/>
                        </a:spcBef>
                        <a:spcAft>
                          <a:spcPts val="0"/>
                        </a:spcAft>
                      </a:pPr>
                      <a:r>
                        <a:rPr lang="en-US" sz="1600" dirty="0">
                          <a:effectLst/>
                          <a:latin typeface="Garamond" panose="02020404030301010803" pitchFamily="18" charset="0"/>
                        </a:rPr>
                        <a:t>s. xiii/xiv</a:t>
                      </a:r>
                      <a:endParaRPr lang="en-US" sz="1600" dirty="0">
                        <a:effectLst/>
                        <a:latin typeface="Garamond" panose="02020404030301010803" pitchFamily="18" charset="0"/>
                        <a:ea typeface="MS Mincho" panose="02020609040205080304" pitchFamily="49" charset="-128"/>
                        <a:cs typeface="Times New Roman" panose="02020603050405020304" pitchFamily="18" charset="0"/>
                      </a:endParaRPr>
                    </a:p>
                  </a:txBody>
                  <a:tcPr marL="35359" marR="35359" marT="0" marB="0"/>
                </a:tc>
                <a:extLst>
                  <a:ext uri="{0D108BD9-81ED-4DB2-BD59-A6C34878D82A}">
                    <a16:rowId xmlns:a16="http://schemas.microsoft.com/office/drawing/2014/main" val="2151851226"/>
                  </a:ext>
                </a:extLst>
              </a:tr>
            </a:tbl>
          </a:graphicData>
        </a:graphic>
      </p:graphicFrame>
    </p:spTree>
    <p:extLst>
      <p:ext uri="{BB962C8B-B14F-4D97-AF65-F5344CB8AC3E}">
        <p14:creationId xmlns:p14="http://schemas.microsoft.com/office/powerpoint/2010/main" val="1580578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1200" y="188506"/>
            <a:ext cx="8229600" cy="853220"/>
          </a:xfrm>
        </p:spPr>
        <p:txBody>
          <a:bodyPr>
            <a:normAutofit fontScale="90000"/>
          </a:bodyPr>
          <a:lstStyle/>
          <a:p>
            <a:r>
              <a:rPr lang="en-US" sz="4500" b="1" dirty="0">
                <a:solidFill>
                  <a:schemeClr val="accent4">
                    <a:lumMod val="60000"/>
                    <a:lumOff val="40000"/>
                  </a:schemeClr>
                </a:solidFill>
                <a:latin typeface="Garamond"/>
                <a:cs typeface="Garamond"/>
              </a:rPr>
              <a:t>The Barking Ordinal</a:t>
            </a:r>
            <a:br>
              <a:rPr lang="en-US" sz="4500" b="1" dirty="0">
                <a:solidFill>
                  <a:srgbClr val="FF0000"/>
                </a:solidFill>
                <a:latin typeface="Garamond"/>
                <a:cs typeface="Garamond"/>
              </a:rPr>
            </a:br>
            <a:r>
              <a:rPr lang="en-US" sz="3900" b="1" dirty="0">
                <a:latin typeface="Garamond"/>
                <a:cs typeface="Garamond"/>
              </a:rPr>
              <a:t>Oxford, University College, MS 169, fol. 2v</a:t>
            </a:r>
            <a:endParaRPr lang="en-US" sz="3900" b="1" dirty="0">
              <a:solidFill>
                <a:srgbClr val="FFFF00"/>
              </a:solidFill>
              <a:latin typeface="Garamond"/>
              <a:cs typeface="Garamond"/>
            </a:endParaRPr>
          </a:p>
        </p:txBody>
      </p:sp>
      <p:pic>
        <p:nvPicPr>
          <p:cNvPr id="7" name="Content Placeholder 6"/>
          <p:cNvPicPr>
            <a:picLocks noGrp="1" noChangeAspect="1"/>
          </p:cNvPicPr>
          <p:nvPr>
            <p:ph sz="quarter" idx="4"/>
          </p:nvPr>
        </p:nvPicPr>
        <p:blipFill rotWithShape="1">
          <a:blip r:embed="rId2" cstate="print">
            <a:extLst>
              <a:ext uri="{28A0092B-C50C-407E-A947-70E740481C1C}">
                <a14:useLocalDpi xmlns:a14="http://schemas.microsoft.com/office/drawing/2010/main"/>
              </a:ext>
            </a:extLst>
          </a:blip>
          <a:srcRect/>
          <a:stretch/>
        </p:blipFill>
        <p:spPr>
          <a:xfrm>
            <a:off x="1524000" y="1289752"/>
            <a:ext cx="9144000" cy="5051137"/>
          </a:xfrm>
          <a:prstGeom prst="rect">
            <a:avLst/>
          </a:prstGeom>
        </p:spPr>
      </p:pic>
      <p:sp>
        <p:nvSpPr>
          <p:cNvPr id="4" name="Text Placeholder 3"/>
          <p:cNvSpPr>
            <a:spLocks noGrp="1"/>
          </p:cNvSpPr>
          <p:nvPr>
            <p:ph type="body" idx="1"/>
          </p:nvPr>
        </p:nvSpPr>
        <p:spPr>
          <a:xfrm>
            <a:off x="1524000" y="5904358"/>
            <a:ext cx="9144000" cy="856795"/>
          </a:xfrm>
        </p:spPr>
        <p:txBody>
          <a:bodyPr>
            <a:normAutofit/>
          </a:bodyPr>
          <a:lstStyle/>
          <a:p>
            <a:pPr algn="ctr"/>
            <a:r>
              <a:rPr lang="en-US" sz="2000" dirty="0">
                <a:latin typeface="Garamond"/>
                <a:cs typeface="Garamond"/>
              </a:rPr>
              <a:t>Abbess Sibyl de Felton’s memorandum concerning the ordinal’s future use</a:t>
            </a:r>
          </a:p>
        </p:txBody>
      </p:sp>
    </p:spTree>
    <p:extLst>
      <p:ext uri="{BB962C8B-B14F-4D97-AF65-F5344CB8AC3E}">
        <p14:creationId xmlns:p14="http://schemas.microsoft.com/office/powerpoint/2010/main" val="3939121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09 at 5.39.43 P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24001" y="-4343"/>
            <a:ext cx="9144000" cy="3026943"/>
          </a:xfrm>
          <a:prstGeom prst="rect">
            <a:avLst/>
          </a:prstGeom>
        </p:spPr>
      </p:pic>
      <p:sp>
        <p:nvSpPr>
          <p:cNvPr id="5" name="Oval 4"/>
          <p:cNvSpPr/>
          <p:nvPr/>
        </p:nvSpPr>
        <p:spPr>
          <a:xfrm>
            <a:off x="8162184" y="939229"/>
            <a:ext cx="934906" cy="740928"/>
          </a:xfrm>
          <a:prstGeom prst="ellipse">
            <a:avLst/>
          </a:prstGeom>
          <a:noFill/>
          <a:ln w="57150" cmpd="sng">
            <a:solidFill>
              <a:schemeClr val="accent4">
                <a:lumMod val="75000"/>
                <a:alpha val="85000"/>
              </a:schemeClr>
            </a:solidFill>
          </a:ln>
          <a:effectLst/>
          <a:scene3d>
            <a:camera prst="orthographicFront">
              <a:rot lat="0" lon="0" rev="0"/>
            </a:camera>
            <a:lightRig rig="glow" dir="tl">
              <a:rot lat="0" lon="0" rev="19800000"/>
            </a:lightRig>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6" name="Picture 5" descr="+barking.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23754" y="3693567"/>
            <a:ext cx="4724400" cy="3164433"/>
          </a:xfrm>
          <a:prstGeom prst="rect">
            <a:avLst/>
          </a:prstGeom>
        </p:spPr>
      </p:pic>
      <p:pic>
        <p:nvPicPr>
          <p:cNvPr id="7" name="Picture 6" descr="BarkingAbbey-1500.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2" y="3693567"/>
            <a:ext cx="4419599" cy="3164433"/>
          </a:xfrm>
          <a:prstGeom prst="rect">
            <a:avLst/>
          </a:prstGeom>
        </p:spPr>
      </p:pic>
      <p:sp>
        <p:nvSpPr>
          <p:cNvPr id="8" name="TextBox 7"/>
          <p:cNvSpPr txBox="1"/>
          <p:nvPr/>
        </p:nvSpPr>
        <p:spPr>
          <a:xfrm>
            <a:off x="2032000" y="3324234"/>
            <a:ext cx="3352800" cy="369332"/>
          </a:xfrm>
          <a:prstGeom prst="rect">
            <a:avLst/>
          </a:prstGeom>
          <a:noFill/>
        </p:spPr>
        <p:txBody>
          <a:bodyPr wrap="square" rtlCol="0">
            <a:spAutoFit/>
          </a:bodyPr>
          <a:lstStyle/>
          <a:p>
            <a:pPr algn="ctr" defTabSz="457200"/>
            <a:r>
              <a:rPr lang="en-US" b="1" dirty="0">
                <a:solidFill>
                  <a:prstClr val="white"/>
                </a:solidFill>
                <a:latin typeface="Garamond"/>
                <a:cs typeface="Garamond"/>
              </a:rPr>
              <a:t>Barking Abbey</a:t>
            </a:r>
            <a:r>
              <a:rPr lang="en-US" b="1" i="1" dirty="0">
                <a:solidFill>
                  <a:prstClr val="white"/>
                </a:solidFill>
                <a:latin typeface="Garamond"/>
                <a:cs typeface="Garamond"/>
              </a:rPr>
              <a:t> </a:t>
            </a:r>
            <a:r>
              <a:rPr lang="en-US" b="1" dirty="0">
                <a:solidFill>
                  <a:prstClr val="white"/>
                </a:solidFill>
                <a:latin typeface="Garamond"/>
                <a:cs typeface="Garamond"/>
              </a:rPr>
              <a:t>in</a:t>
            </a:r>
            <a:r>
              <a:rPr lang="en-US" b="1" i="1" dirty="0">
                <a:solidFill>
                  <a:prstClr val="white"/>
                </a:solidFill>
                <a:latin typeface="Garamond"/>
                <a:cs typeface="Garamond"/>
              </a:rPr>
              <a:t> c</a:t>
            </a:r>
            <a:r>
              <a:rPr lang="en-US" b="1" dirty="0">
                <a:solidFill>
                  <a:prstClr val="white"/>
                </a:solidFill>
                <a:latin typeface="Garamond"/>
                <a:cs typeface="Garamond"/>
              </a:rPr>
              <a:t>. 1500</a:t>
            </a:r>
          </a:p>
        </p:txBody>
      </p:sp>
      <p:sp>
        <p:nvSpPr>
          <p:cNvPr id="9" name="TextBox 8"/>
          <p:cNvSpPr txBox="1"/>
          <p:nvPr/>
        </p:nvSpPr>
        <p:spPr>
          <a:xfrm>
            <a:off x="6558114" y="3324234"/>
            <a:ext cx="3801639" cy="369332"/>
          </a:xfrm>
          <a:prstGeom prst="rect">
            <a:avLst/>
          </a:prstGeom>
          <a:noFill/>
        </p:spPr>
        <p:txBody>
          <a:bodyPr wrap="square" rtlCol="0">
            <a:spAutoFit/>
          </a:bodyPr>
          <a:lstStyle/>
          <a:p>
            <a:pPr algn="ctr" defTabSz="457200"/>
            <a:r>
              <a:rPr lang="en-US" b="1" dirty="0">
                <a:solidFill>
                  <a:prstClr val="white"/>
                </a:solidFill>
                <a:latin typeface="Garamond"/>
                <a:cs typeface="Garamond"/>
              </a:rPr>
              <a:t>Remains of Barking Abbey Today</a:t>
            </a:r>
          </a:p>
        </p:txBody>
      </p:sp>
      <p:sp>
        <p:nvSpPr>
          <p:cNvPr id="10" name="Title 1"/>
          <p:cNvSpPr>
            <a:spLocks noGrp="1"/>
          </p:cNvSpPr>
          <p:nvPr>
            <p:ph type="title"/>
          </p:nvPr>
        </p:nvSpPr>
        <p:spPr>
          <a:xfrm>
            <a:off x="3131518" y="939230"/>
            <a:ext cx="5030666" cy="1214463"/>
          </a:xfrm>
        </p:spPr>
        <p:txBody>
          <a:bodyPr>
            <a:noAutofit/>
          </a:bodyPr>
          <a:lstStyle/>
          <a:p>
            <a:r>
              <a:rPr lang="en-US" sz="6000" b="1" dirty="0">
                <a:solidFill>
                  <a:schemeClr val="accent4">
                    <a:lumMod val="75000"/>
                  </a:schemeClr>
                </a:solidFill>
                <a:latin typeface="Garamond"/>
                <a:cs typeface="Garamond"/>
              </a:rPr>
              <a:t>Barking Abbey</a:t>
            </a:r>
          </a:p>
        </p:txBody>
      </p:sp>
    </p:spTree>
    <p:extLst>
      <p:ext uri="{BB962C8B-B14F-4D97-AF65-F5344CB8AC3E}">
        <p14:creationId xmlns:p14="http://schemas.microsoft.com/office/powerpoint/2010/main" val="1005182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ree&#10;&#10;Description automatically generated">
            <a:extLst>
              <a:ext uri="{FF2B5EF4-FFF2-40B4-BE49-F238E27FC236}">
                <a16:creationId xmlns:a16="http://schemas.microsoft.com/office/drawing/2014/main" id="{30383A93-9F62-E24A-A539-1D77C5176AAD}"/>
              </a:ext>
            </a:extLst>
          </p:cNvPr>
          <p:cNvPicPr>
            <a:picLocks noChangeAspect="1"/>
          </p:cNvPicPr>
          <p:nvPr/>
        </p:nvPicPr>
        <p:blipFill rotWithShape="1">
          <a:blip r:embed="rId2"/>
          <a:srcRect l="812" t="1" r="628" b="4037"/>
          <a:stretch/>
        </p:blipFill>
        <p:spPr>
          <a:xfrm>
            <a:off x="2184399" y="1131985"/>
            <a:ext cx="8411029" cy="5726015"/>
          </a:xfrm>
          <a:prstGeom prst="rect">
            <a:avLst/>
          </a:prstGeom>
        </p:spPr>
      </p:pic>
      <p:sp>
        <p:nvSpPr>
          <p:cNvPr id="5" name="Title 1">
            <a:extLst>
              <a:ext uri="{FF2B5EF4-FFF2-40B4-BE49-F238E27FC236}">
                <a16:creationId xmlns:a16="http://schemas.microsoft.com/office/drawing/2014/main" id="{DEEDC27C-0EDA-434B-8EC0-F2A202F4182C}"/>
              </a:ext>
            </a:extLst>
          </p:cNvPr>
          <p:cNvSpPr txBox="1">
            <a:spLocks/>
          </p:cNvSpPr>
          <p:nvPr/>
        </p:nvSpPr>
        <p:spPr>
          <a:xfrm>
            <a:off x="0" y="0"/>
            <a:ext cx="12192000" cy="302622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schemeClr val="accent4">
                    <a:lumMod val="60000"/>
                    <a:lumOff val="40000"/>
                  </a:schemeClr>
                </a:solidFill>
                <a:effectLst/>
                <a:uLnTx/>
                <a:uFillTx/>
                <a:latin typeface="Garamond"/>
                <a:ea typeface="+mj-ea"/>
                <a:cs typeface="Garamond"/>
              </a:rPr>
              <a:t>GIS Map of Barking Abbey</a:t>
            </a:r>
          </a:p>
        </p:txBody>
      </p:sp>
      <p:sp>
        <p:nvSpPr>
          <p:cNvPr id="4" name="TextBox 3">
            <a:extLst>
              <a:ext uri="{FF2B5EF4-FFF2-40B4-BE49-F238E27FC236}">
                <a16:creationId xmlns:a16="http://schemas.microsoft.com/office/drawing/2014/main" id="{E516E0BC-5E0F-2A4D-B8E5-E57A2795AA42}"/>
              </a:ext>
            </a:extLst>
          </p:cNvPr>
          <p:cNvSpPr txBox="1"/>
          <p:nvPr/>
        </p:nvSpPr>
        <p:spPr>
          <a:xfrm>
            <a:off x="18495" y="5130618"/>
            <a:ext cx="2184399" cy="1569660"/>
          </a:xfrm>
          <a:prstGeom prst="rect">
            <a:avLst/>
          </a:prstGeom>
          <a:noFill/>
        </p:spPr>
        <p:txBody>
          <a:bodyPr wrap="square" rtlCol="0">
            <a:spAutoFit/>
          </a:bodyPr>
          <a:lstStyle/>
          <a:p>
            <a:r>
              <a:rPr lang="en-US" sz="1600" dirty="0">
                <a:latin typeface="Garamond" panose="02020404030301010803" pitchFamily="18" charset="0"/>
              </a:rPr>
              <a:t>Donna Bussell and Joseph McNamara, “Barking Abbey: A GIS Map of a Medieval Nunnery,” </a:t>
            </a:r>
            <a:r>
              <a:rPr lang="en-US" sz="1600" i="1" dirty="0">
                <a:latin typeface="Garamond" panose="02020404030301010803" pitchFamily="18" charset="0"/>
              </a:rPr>
              <a:t>Peregrinations </a:t>
            </a:r>
            <a:r>
              <a:rPr lang="en-US" sz="1600" dirty="0">
                <a:latin typeface="Garamond" panose="02020404030301010803" pitchFamily="18" charset="0"/>
              </a:rPr>
              <a:t>4:1 (2013): 173-189.</a:t>
            </a:r>
          </a:p>
        </p:txBody>
      </p:sp>
    </p:spTree>
    <p:extLst>
      <p:ext uri="{BB962C8B-B14F-4D97-AF65-F5344CB8AC3E}">
        <p14:creationId xmlns:p14="http://schemas.microsoft.com/office/powerpoint/2010/main" val="1510467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BF6E-8E2A-8442-8E7E-0CB55F6563B7}"/>
              </a:ext>
            </a:extLst>
          </p:cNvPr>
          <p:cNvSpPr>
            <a:spLocks noGrp="1"/>
          </p:cNvSpPr>
          <p:nvPr>
            <p:ph type="title"/>
          </p:nvPr>
        </p:nvSpPr>
        <p:spPr/>
        <p:txBody>
          <a:bodyPr>
            <a:normAutofit fontScale="90000"/>
          </a:bodyPr>
          <a:lstStyle/>
          <a:p>
            <a:r>
              <a:rPr lang="en-US" b="1" dirty="0">
                <a:solidFill>
                  <a:schemeClr val="accent4">
                    <a:lumMod val="60000"/>
                    <a:lumOff val="40000"/>
                  </a:schemeClr>
                </a:solidFill>
                <a:latin typeface="Garamond" panose="02020404030301010803" pitchFamily="18" charset="0"/>
              </a:rPr>
              <a:t>Robert </a:t>
            </a:r>
            <a:r>
              <a:rPr lang="en-US" b="1" dirty="0" err="1">
                <a:solidFill>
                  <a:schemeClr val="accent4">
                    <a:lumMod val="60000"/>
                    <a:lumOff val="40000"/>
                  </a:schemeClr>
                </a:solidFill>
                <a:latin typeface="Garamond" panose="02020404030301010803" pitchFamily="18" charset="0"/>
              </a:rPr>
              <a:t>Orsi</a:t>
            </a:r>
            <a:r>
              <a:rPr lang="en-US" b="1" dirty="0">
                <a:solidFill>
                  <a:schemeClr val="accent4">
                    <a:lumMod val="60000"/>
                    <a:lumOff val="40000"/>
                  </a:schemeClr>
                </a:solidFill>
                <a:latin typeface="Garamond" panose="02020404030301010803" pitchFamily="18" charset="0"/>
              </a:rPr>
              <a:t>, </a:t>
            </a:r>
            <a:r>
              <a:rPr lang="en-US" b="1" i="1" dirty="0">
                <a:solidFill>
                  <a:schemeClr val="accent4">
                    <a:lumMod val="60000"/>
                    <a:lumOff val="40000"/>
                  </a:schemeClr>
                </a:solidFill>
                <a:latin typeface="Garamond" panose="02020404030301010803" pitchFamily="18" charset="0"/>
              </a:rPr>
              <a:t>The Madonna of 115</a:t>
            </a:r>
            <a:r>
              <a:rPr lang="en-US" b="1" i="1" baseline="30000" dirty="0">
                <a:solidFill>
                  <a:schemeClr val="accent4">
                    <a:lumMod val="60000"/>
                    <a:lumOff val="40000"/>
                  </a:schemeClr>
                </a:solidFill>
                <a:latin typeface="Garamond" panose="02020404030301010803" pitchFamily="18" charset="0"/>
              </a:rPr>
              <a:t>th</a:t>
            </a:r>
            <a:r>
              <a:rPr lang="en-US" b="1" i="1" dirty="0">
                <a:solidFill>
                  <a:schemeClr val="accent4">
                    <a:lumMod val="60000"/>
                    <a:lumOff val="40000"/>
                  </a:schemeClr>
                </a:solidFill>
                <a:latin typeface="Garamond" panose="02020404030301010803" pitchFamily="18" charset="0"/>
              </a:rPr>
              <a:t> Street: </a:t>
            </a:r>
            <a:br>
              <a:rPr lang="en-US" b="1" i="1" dirty="0">
                <a:solidFill>
                  <a:schemeClr val="accent4">
                    <a:lumMod val="60000"/>
                    <a:lumOff val="40000"/>
                  </a:schemeClr>
                </a:solidFill>
                <a:latin typeface="Garamond" panose="02020404030301010803" pitchFamily="18" charset="0"/>
              </a:rPr>
            </a:br>
            <a:r>
              <a:rPr lang="en-US" b="1" i="1" dirty="0">
                <a:solidFill>
                  <a:schemeClr val="accent4">
                    <a:lumMod val="60000"/>
                    <a:lumOff val="40000"/>
                  </a:schemeClr>
                </a:solidFill>
                <a:latin typeface="Garamond" panose="02020404030301010803" pitchFamily="18" charset="0"/>
              </a:rPr>
              <a:t>Faith and Community in Italian Harlem, 1880-1950</a:t>
            </a:r>
            <a:endParaRPr lang="en-US" b="1" dirty="0">
              <a:solidFill>
                <a:schemeClr val="accent4">
                  <a:lumMod val="60000"/>
                  <a:lumOff val="40000"/>
                </a:schemeClr>
              </a:solidFill>
              <a:latin typeface="Garamond" panose="02020404030301010803" pitchFamily="18" charset="0"/>
            </a:endParaRPr>
          </a:p>
        </p:txBody>
      </p:sp>
      <p:sp>
        <p:nvSpPr>
          <p:cNvPr id="3" name="Content Placeholder 2">
            <a:extLst>
              <a:ext uri="{FF2B5EF4-FFF2-40B4-BE49-F238E27FC236}">
                <a16:creationId xmlns:a16="http://schemas.microsoft.com/office/drawing/2014/main" id="{109195F8-EEF1-E748-8F0A-B58210A2D069}"/>
              </a:ext>
            </a:extLst>
          </p:cNvPr>
          <p:cNvSpPr>
            <a:spLocks noGrp="1"/>
          </p:cNvSpPr>
          <p:nvPr>
            <p:ph idx="1"/>
          </p:nvPr>
        </p:nvSpPr>
        <p:spPr>
          <a:xfrm>
            <a:off x="113211" y="1874839"/>
            <a:ext cx="11965577" cy="4983161"/>
          </a:xfrm>
        </p:spPr>
        <p:txBody>
          <a:bodyPr>
            <a:normAutofit/>
          </a:bodyPr>
          <a:lstStyle/>
          <a:p>
            <a:pPr marL="0" indent="0">
              <a:buNone/>
            </a:pPr>
            <a:r>
              <a:rPr lang="en-US" dirty="0">
                <a:latin typeface="Garamond" panose="02020404030301010803" pitchFamily="18" charset="0"/>
              </a:rPr>
              <a:t>“The precise configuration of the relation between the present and the past is not inherent in the nature of history but is constituted by historians and others engaged in the work of remembering (and forgetting) as they tell stories and write histories out of the needs, desires, and fears of their present circumstances. Even the pastness of the past—the quality of its being over, once and for all, that we tend to assume—is achieved, not given. The claim ‘oh, that’s ancient history’ is almost always a wish, an anxious attempt to put a boundary of time around some event that really is not over at all; it is a bid to silence the past” (x-xi). </a:t>
            </a:r>
          </a:p>
        </p:txBody>
      </p:sp>
    </p:spTree>
    <p:extLst>
      <p:ext uri="{BB962C8B-B14F-4D97-AF65-F5344CB8AC3E}">
        <p14:creationId xmlns:p14="http://schemas.microsoft.com/office/powerpoint/2010/main" val="1837465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BF6E-8E2A-8442-8E7E-0CB55F6563B7}"/>
              </a:ext>
            </a:extLst>
          </p:cNvPr>
          <p:cNvSpPr>
            <a:spLocks noGrp="1"/>
          </p:cNvSpPr>
          <p:nvPr>
            <p:ph type="title"/>
          </p:nvPr>
        </p:nvSpPr>
        <p:spPr/>
        <p:txBody>
          <a:bodyPr>
            <a:normAutofit/>
          </a:bodyPr>
          <a:lstStyle/>
          <a:p>
            <a:r>
              <a:rPr lang="en-US" sz="5500" b="1" dirty="0">
                <a:solidFill>
                  <a:schemeClr val="accent4">
                    <a:lumMod val="60000"/>
                    <a:lumOff val="40000"/>
                  </a:schemeClr>
                </a:solidFill>
                <a:latin typeface="Garamond" panose="02020404030301010803" pitchFamily="18" charset="0"/>
              </a:rPr>
              <a:t>Questions for Discussion</a:t>
            </a:r>
          </a:p>
        </p:txBody>
      </p:sp>
      <p:sp>
        <p:nvSpPr>
          <p:cNvPr id="3" name="Content Placeholder 2">
            <a:extLst>
              <a:ext uri="{FF2B5EF4-FFF2-40B4-BE49-F238E27FC236}">
                <a16:creationId xmlns:a16="http://schemas.microsoft.com/office/drawing/2014/main" id="{109195F8-EEF1-E748-8F0A-B58210A2D069}"/>
              </a:ext>
            </a:extLst>
          </p:cNvPr>
          <p:cNvSpPr>
            <a:spLocks noGrp="1"/>
          </p:cNvSpPr>
          <p:nvPr>
            <p:ph idx="1"/>
          </p:nvPr>
        </p:nvSpPr>
        <p:spPr>
          <a:xfrm>
            <a:off x="381000" y="1703440"/>
            <a:ext cx="11430000" cy="4983161"/>
          </a:xfrm>
        </p:spPr>
        <p:txBody>
          <a:bodyPr>
            <a:normAutofit/>
          </a:bodyPr>
          <a:lstStyle/>
          <a:p>
            <a:r>
              <a:rPr lang="en-US" sz="4000" dirty="0">
                <a:latin typeface="Garamond" panose="02020404030301010803" pitchFamily="18" charset="0"/>
              </a:rPr>
              <a:t>How can we, in our research methods and writing, recognize more fully the intersubjective grounds on which our understanding of the past is founded? </a:t>
            </a:r>
          </a:p>
          <a:p>
            <a:r>
              <a:rPr lang="en-US" sz="4000" dirty="0">
                <a:latin typeface="Garamond" panose="02020404030301010803" pitchFamily="18" charset="0"/>
              </a:rPr>
              <a:t>What is the </a:t>
            </a:r>
            <a:r>
              <a:rPr lang="en-US" sz="4000" i="1" dirty="0">
                <a:latin typeface="Garamond" panose="02020404030301010803" pitchFamily="18" charset="0"/>
              </a:rPr>
              <a:t>where</a:t>
            </a:r>
            <a:r>
              <a:rPr lang="en-US" sz="4000" dirty="0">
                <a:latin typeface="Garamond" panose="02020404030301010803" pitchFamily="18" charset="0"/>
              </a:rPr>
              <a:t> and </a:t>
            </a:r>
            <a:r>
              <a:rPr lang="en-US" sz="4000" i="1" dirty="0">
                <a:latin typeface="Garamond" panose="02020404030301010803" pitchFamily="18" charset="0"/>
              </a:rPr>
              <a:t>when</a:t>
            </a:r>
            <a:r>
              <a:rPr lang="en-US" sz="4000" dirty="0">
                <a:latin typeface="Garamond" panose="02020404030301010803" pitchFamily="18" charset="0"/>
              </a:rPr>
              <a:t> of our inquiries if not here and now or there and then? </a:t>
            </a:r>
          </a:p>
          <a:p>
            <a:r>
              <a:rPr lang="en-US" sz="4000" dirty="0">
                <a:latin typeface="Garamond" panose="02020404030301010803" pitchFamily="18" charset="0"/>
              </a:rPr>
              <a:t>Can we still call what we do liturgical </a:t>
            </a:r>
            <a:r>
              <a:rPr lang="en-US" sz="4000" i="1" dirty="0">
                <a:latin typeface="Garamond" panose="02020404030301010803" pitchFamily="18" charset="0"/>
              </a:rPr>
              <a:t>history</a:t>
            </a:r>
            <a:r>
              <a:rPr lang="en-US" sz="4000" dirty="0">
                <a:latin typeface="Garamond" panose="02020404030301010803" pitchFamily="18" charset="0"/>
              </a:rPr>
              <a:t>? Or must we call it something else?</a:t>
            </a:r>
          </a:p>
        </p:txBody>
      </p:sp>
    </p:spTree>
    <p:extLst>
      <p:ext uri="{BB962C8B-B14F-4D97-AF65-F5344CB8AC3E}">
        <p14:creationId xmlns:p14="http://schemas.microsoft.com/office/powerpoint/2010/main" val="26783775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1002</TotalTime>
  <Words>706</Words>
  <Application>Microsoft Office PowerPoint</Application>
  <PresentationFormat>Breedbeeld</PresentationFormat>
  <Paragraphs>79</Paragraphs>
  <Slides>9</Slides>
  <Notes>2</Notes>
  <HiddenSlides>0</HiddenSlides>
  <MMClips>0</MMClips>
  <ScaleCrop>false</ScaleCrop>
  <HeadingPairs>
    <vt:vector size="6" baseType="variant">
      <vt:variant>
        <vt:lpstr>Gebruikte lettertypen</vt:lpstr>
      </vt:variant>
      <vt:variant>
        <vt:i4>4</vt:i4>
      </vt:variant>
      <vt:variant>
        <vt:lpstr>Thema</vt:lpstr>
      </vt:variant>
      <vt:variant>
        <vt:i4>3</vt:i4>
      </vt:variant>
      <vt:variant>
        <vt:lpstr>Diatitels</vt:lpstr>
      </vt:variant>
      <vt:variant>
        <vt:i4>9</vt:i4>
      </vt:variant>
    </vt:vector>
  </HeadingPairs>
  <TitlesOfParts>
    <vt:vector size="16" baseType="lpstr">
      <vt:lpstr>Arial</vt:lpstr>
      <vt:lpstr>Calibri</vt:lpstr>
      <vt:lpstr>Calibri Light</vt:lpstr>
      <vt:lpstr>Garamond</vt:lpstr>
      <vt:lpstr>Office Theme</vt:lpstr>
      <vt:lpstr>Black</vt:lpstr>
      <vt:lpstr>1_Black</vt:lpstr>
      <vt:lpstr>Participating in the Past: An Ethnographic Approach to Medieval Liturgical Practices</vt:lpstr>
      <vt:lpstr>PowerPoint-presentatie</vt:lpstr>
      <vt:lpstr>Barking Abbey</vt:lpstr>
      <vt:lpstr>PowerPoint-presentatie</vt:lpstr>
      <vt:lpstr>The Barking Ordinal Oxford, University College, MS 169, fol. 2v</vt:lpstr>
      <vt:lpstr>Barking Abbey</vt:lpstr>
      <vt:lpstr>PowerPoint-presentatie</vt:lpstr>
      <vt:lpstr>Robert Orsi, The Madonna of 115th Street:  Faith and Community in Italian Harlem, 1880-1950</vt:lpstr>
      <vt:lpstr>Questions for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Participating in the Past: An Ethnographic Approach to Medieval Liturgical Practices</dc:title>
  <dc:creator>Katie Bugyis</dc:creator>
  <cp:lastModifiedBy>Janieke Bruin</cp:lastModifiedBy>
  <cp:revision>4</cp:revision>
  <dcterms:created xsi:type="dcterms:W3CDTF">2022-01-15T20:27:00Z</dcterms:created>
  <dcterms:modified xsi:type="dcterms:W3CDTF">2022-01-27T08:14:24Z</dcterms:modified>
</cp:coreProperties>
</file>